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16355C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6355C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6355C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6355C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69339" y="2773680"/>
            <a:ext cx="2622550" cy="421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16355C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2239" y="2851150"/>
            <a:ext cx="4806315" cy="4776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s.wikipedia.org/wiki/Circuito_el%C3%A9ctrico" TargetMode="External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es.wikipedia.org/wiki/Ecuaci%C3%B3n_diferencial_lineal" TargetMode="Externa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es.wikipedia.org/wiki/Temporizador" TargetMode="External"/><Relationship Id="rId3" Type="http://schemas.openxmlformats.org/officeDocument/2006/relationships/hyperlink" Target="https://es.wikipedia.org/wiki/Multivibrador" TargetMode="External"/><Relationship Id="rId4" Type="http://schemas.openxmlformats.org/officeDocument/2006/relationships/hyperlink" Target="https://es.wikipedia.org/wiki/Oscilador_de_relajaci%C3%B3n" TargetMode="External"/><Relationship Id="rId5" Type="http://schemas.openxmlformats.org/officeDocument/2006/relationships/hyperlink" Target="https://es.wikipedia.org/wiki/Fuente_de_alimentaci%C3%B3n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47040" y="510540"/>
            <a:ext cx="6972300" cy="4678680"/>
            <a:chOff x="447040" y="510540"/>
            <a:chExt cx="6972300" cy="46786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8370" y="961390"/>
              <a:ext cx="3884929" cy="422783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040" y="510540"/>
              <a:ext cx="3467100" cy="8763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12869" y="511810"/>
              <a:ext cx="3506470" cy="80645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17039" y="2090419"/>
            <a:ext cx="1993900" cy="806450"/>
          </a:xfrm>
          <a:prstGeom prst="rect"/>
        </p:spPr>
        <p:txBody>
          <a:bodyPr wrap="square" lIns="0" tIns="34925" rIns="0" bIns="0" rtlCol="0" vert="horz">
            <a:spAutoFit/>
          </a:bodyPr>
          <a:lstStyle/>
          <a:p>
            <a:pPr marL="227329" marR="5080" indent="-214629">
              <a:lnSpc>
                <a:spcPts val="3030"/>
              </a:lnSpc>
              <a:spcBef>
                <a:spcPts val="275"/>
              </a:spcBef>
            </a:pPr>
            <a:r>
              <a:rPr dirty="0" spc="100">
                <a:solidFill>
                  <a:srgbClr val="000009"/>
                </a:solidFill>
              </a:rPr>
              <a:t>Transitorios </a:t>
            </a:r>
            <a:r>
              <a:rPr dirty="0" spc="165">
                <a:solidFill>
                  <a:srgbClr val="000009"/>
                </a:solidFill>
              </a:rPr>
              <a:t>transmisió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3961409" y="2090419"/>
            <a:ext cx="2089150" cy="80645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58419" marR="5080" indent="-46355">
              <a:lnSpc>
                <a:spcPts val="3030"/>
              </a:lnSpc>
              <a:spcBef>
                <a:spcPts val="275"/>
              </a:spcBef>
            </a:pPr>
            <a:r>
              <a:rPr dirty="0" sz="2600" spc="210">
                <a:solidFill>
                  <a:srgbClr val="000009"/>
                </a:solidFill>
                <a:latin typeface="Trebuchet MS"/>
                <a:cs typeface="Trebuchet MS"/>
              </a:rPr>
              <a:t>n</a:t>
            </a:r>
            <a:r>
              <a:rPr dirty="0" sz="2600" spc="95">
                <a:solidFill>
                  <a:srgbClr val="000009"/>
                </a:solidFill>
                <a:latin typeface="Trebuchet MS"/>
                <a:cs typeface="Trebuchet MS"/>
              </a:rPr>
              <a:t> la </a:t>
            </a:r>
            <a:r>
              <a:rPr dirty="0" sz="2600" spc="120">
                <a:solidFill>
                  <a:srgbClr val="000009"/>
                </a:solidFill>
                <a:latin typeface="Trebuchet MS"/>
                <a:cs typeface="Trebuchet MS"/>
              </a:rPr>
              <a:t>línea</a:t>
            </a:r>
            <a:r>
              <a:rPr dirty="0" sz="2600" spc="95">
                <a:solidFill>
                  <a:srgbClr val="000009"/>
                </a:solidFill>
                <a:latin typeface="Trebuchet MS"/>
                <a:cs typeface="Trebuchet MS"/>
              </a:rPr>
              <a:t> </a:t>
            </a:r>
            <a:r>
              <a:rPr dirty="0" sz="2600" spc="165">
                <a:solidFill>
                  <a:srgbClr val="000009"/>
                </a:solidFill>
                <a:latin typeface="Trebuchet MS"/>
                <a:cs typeface="Trebuchet MS"/>
              </a:rPr>
              <a:t>de </a:t>
            </a:r>
            <a:r>
              <a:rPr dirty="0" sz="2600" spc="160">
                <a:solidFill>
                  <a:srgbClr val="000009"/>
                </a:solidFill>
                <a:latin typeface="Trebuchet MS"/>
                <a:cs typeface="Trebuchet MS"/>
              </a:rPr>
              <a:t>Análisis</a:t>
            </a:r>
            <a:r>
              <a:rPr dirty="0" sz="2600" spc="120">
                <a:solidFill>
                  <a:srgbClr val="000009"/>
                </a:solidFill>
                <a:latin typeface="Trebuchet MS"/>
                <a:cs typeface="Trebuchet MS"/>
              </a:rPr>
              <a:t> </a:t>
            </a:r>
            <a:r>
              <a:rPr dirty="0" sz="2600" spc="160">
                <a:solidFill>
                  <a:srgbClr val="000009"/>
                </a:solidFill>
                <a:latin typeface="Trebuchet MS"/>
                <a:cs typeface="Trebuchet MS"/>
              </a:rPr>
              <a:t>de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701034" y="2126820"/>
            <a:ext cx="303530" cy="5498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7310">
              <a:lnSpc>
                <a:spcPts val="2890"/>
              </a:lnSpc>
            </a:pPr>
            <a:r>
              <a:rPr dirty="0" sz="2600" spc="130">
                <a:solidFill>
                  <a:srgbClr val="000009"/>
                </a:solidFill>
                <a:latin typeface="Trebuchet MS"/>
                <a:cs typeface="Trebuchet MS"/>
              </a:rPr>
              <a:t>e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ts val="3075"/>
              </a:lnSpc>
            </a:pPr>
            <a:r>
              <a:rPr dirty="0" sz="2600" spc="160">
                <a:solidFill>
                  <a:srgbClr val="000009"/>
                </a:solidFill>
                <a:latin typeface="Trebuchet MS"/>
                <a:cs typeface="Trebuchet MS"/>
              </a:rPr>
              <a:t>n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2600">
              <a:latin typeface="Trebuchet MS"/>
              <a:cs typeface="Trebuchet MS"/>
            </a:endParaRPr>
          </a:p>
          <a:p>
            <a:pPr marL="86995" marR="54610" indent="-71120">
              <a:lnSpc>
                <a:spcPct val="290900"/>
              </a:lnSpc>
            </a:pPr>
            <a:r>
              <a:rPr dirty="0" sz="2200" spc="110">
                <a:solidFill>
                  <a:srgbClr val="000009"/>
                </a:solidFill>
                <a:latin typeface="Trebuchet MS"/>
                <a:cs typeface="Trebuchet MS"/>
              </a:rPr>
              <a:t>ó </a:t>
            </a:r>
            <a:r>
              <a:rPr dirty="0" sz="2200" spc="60">
                <a:solidFill>
                  <a:srgbClr val="000009"/>
                </a:solidFill>
                <a:latin typeface="Trebuchet MS"/>
                <a:cs typeface="Trebuchet MS"/>
              </a:rPr>
              <a:t>c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20"/>
              </a:spcBef>
            </a:pPr>
            <a:endParaRPr sz="2200">
              <a:latin typeface="Trebuchet MS"/>
              <a:cs typeface="Trebuchet MS"/>
            </a:endParaRPr>
          </a:p>
          <a:p>
            <a:pPr marL="58419" indent="90170">
              <a:lnSpc>
                <a:spcPct val="232600"/>
              </a:lnSpc>
            </a:pPr>
            <a:r>
              <a:rPr dirty="0" sz="2200" spc="60">
                <a:latin typeface="Trebuchet MS"/>
                <a:cs typeface="Trebuchet MS"/>
              </a:rPr>
              <a:t>c </a:t>
            </a:r>
            <a:r>
              <a:rPr dirty="0" sz="2200" spc="105">
                <a:latin typeface="Trebuchet MS"/>
                <a:cs typeface="Trebuchet MS"/>
              </a:rPr>
              <a:t>d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412239" y="2851150"/>
            <a:ext cx="4806315" cy="4776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135">
                <a:solidFill>
                  <a:srgbClr val="000009"/>
                </a:solidFill>
                <a:latin typeface="Trebuchet MS"/>
                <a:cs typeface="Trebuchet MS"/>
              </a:rPr>
              <a:t>transitorios</a:t>
            </a:r>
            <a:r>
              <a:rPr dirty="0" sz="2600" spc="95">
                <a:solidFill>
                  <a:srgbClr val="000009"/>
                </a:solidFill>
                <a:latin typeface="Trebuchet MS"/>
                <a:cs typeface="Trebuchet MS"/>
              </a:rPr>
              <a:t> </a:t>
            </a:r>
            <a:r>
              <a:rPr dirty="0" sz="2600" spc="210">
                <a:solidFill>
                  <a:srgbClr val="000009"/>
                </a:solidFill>
                <a:latin typeface="Trebuchet MS"/>
                <a:cs typeface="Trebuchet MS"/>
              </a:rPr>
              <a:t>en</a:t>
            </a:r>
            <a:r>
              <a:rPr dirty="0" sz="2600" spc="95">
                <a:solidFill>
                  <a:srgbClr val="000009"/>
                </a:solidFill>
                <a:latin typeface="Trebuchet MS"/>
                <a:cs typeface="Trebuchet MS"/>
              </a:rPr>
              <a:t> </a:t>
            </a:r>
            <a:r>
              <a:rPr dirty="0" sz="2600" spc="215">
                <a:solidFill>
                  <a:srgbClr val="000009"/>
                </a:solidFill>
                <a:latin typeface="Trebuchet MS"/>
                <a:cs typeface="Trebuchet MS"/>
              </a:rPr>
              <a:t>onda</a:t>
            </a:r>
            <a:r>
              <a:rPr dirty="0" sz="2600" spc="100">
                <a:solidFill>
                  <a:srgbClr val="000009"/>
                </a:solidFill>
                <a:latin typeface="Trebuchet MS"/>
                <a:cs typeface="Trebuchet MS"/>
              </a:rPr>
              <a:t> </a:t>
            </a:r>
            <a:r>
              <a:rPr dirty="0" sz="2600" spc="75">
                <a:solidFill>
                  <a:srgbClr val="000009"/>
                </a:solidFill>
                <a:latin typeface="Trebuchet MS"/>
                <a:cs typeface="Trebuchet MS"/>
              </a:rPr>
              <a:t>viajera</a:t>
            </a:r>
            <a:r>
              <a:rPr dirty="0" sz="3600" spc="75">
                <a:latin typeface="Trebuchet MS"/>
                <a:cs typeface="Trebuchet MS"/>
              </a:rPr>
              <a:t>.</a:t>
            </a:r>
            <a:endParaRPr sz="3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90"/>
              </a:spcBef>
            </a:pPr>
            <a:endParaRPr sz="2600">
              <a:latin typeface="Trebuchet MS"/>
              <a:cs typeface="Trebuchet MS"/>
            </a:endParaRPr>
          </a:p>
          <a:p>
            <a:pPr algn="ctr" marL="184785" marR="35560">
              <a:lnSpc>
                <a:spcPts val="2560"/>
              </a:lnSpc>
              <a:tabLst>
                <a:tab pos="2476500" algn="l"/>
              </a:tabLst>
            </a:pPr>
            <a:r>
              <a:rPr dirty="0" sz="2200" spc="80">
                <a:solidFill>
                  <a:srgbClr val="000009"/>
                </a:solidFill>
                <a:latin typeface="Trebuchet MS"/>
                <a:cs typeface="Trebuchet MS"/>
              </a:rPr>
              <a:t>Instituto</a:t>
            </a:r>
            <a:r>
              <a:rPr dirty="0" sz="2200" spc="45">
                <a:solidFill>
                  <a:srgbClr val="000009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000009"/>
                </a:solidFill>
                <a:latin typeface="Trebuchet MS"/>
                <a:cs typeface="Trebuchet MS"/>
              </a:rPr>
              <a:t>Tecnol</a:t>
            </a:r>
            <a:r>
              <a:rPr dirty="0" sz="2200">
                <a:solidFill>
                  <a:srgbClr val="000009"/>
                </a:solidFill>
                <a:latin typeface="Trebuchet MS"/>
                <a:cs typeface="Trebuchet MS"/>
              </a:rPr>
              <a:t>	</a:t>
            </a:r>
            <a:r>
              <a:rPr dirty="0" sz="2200" spc="130">
                <a:solidFill>
                  <a:srgbClr val="000009"/>
                </a:solidFill>
                <a:latin typeface="Trebuchet MS"/>
                <a:cs typeface="Trebuchet MS"/>
              </a:rPr>
              <a:t>gico</a:t>
            </a:r>
            <a:r>
              <a:rPr dirty="0" sz="2200" spc="45">
                <a:solidFill>
                  <a:srgbClr val="000009"/>
                </a:solidFill>
                <a:latin typeface="Trebuchet MS"/>
                <a:cs typeface="Trebuchet MS"/>
              </a:rPr>
              <a:t> </a:t>
            </a:r>
            <a:r>
              <a:rPr dirty="0" sz="2200" spc="130">
                <a:solidFill>
                  <a:srgbClr val="000009"/>
                </a:solidFill>
                <a:latin typeface="Trebuchet MS"/>
                <a:cs typeface="Trebuchet MS"/>
              </a:rPr>
              <a:t>Superior</a:t>
            </a:r>
            <a:r>
              <a:rPr dirty="0" sz="2200" spc="35">
                <a:solidFill>
                  <a:srgbClr val="000009"/>
                </a:solidFill>
                <a:latin typeface="Trebuchet MS"/>
                <a:cs typeface="Trebuchet MS"/>
              </a:rPr>
              <a:t> </a:t>
            </a:r>
            <a:r>
              <a:rPr dirty="0" sz="2200" spc="125">
                <a:solidFill>
                  <a:srgbClr val="000009"/>
                </a:solidFill>
                <a:latin typeface="Trebuchet MS"/>
                <a:cs typeface="Trebuchet MS"/>
              </a:rPr>
              <a:t>de </a:t>
            </a:r>
            <a:r>
              <a:rPr dirty="0" sz="2200" spc="75">
                <a:solidFill>
                  <a:srgbClr val="000009"/>
                </a:solidFill>
                <a:latin typeface="Trebuchet MS"/>
                <a:cs typeface="Trebuchet MS"/>
              </a:rPr>
              <a:t>Irapuato.</a:t>
            </a:r>
            <a:endParaRPr sz="2200">
              <a:latin typeface="Trebuchet MS"/>
              <a:cs typeface="Trebuchet MS"/>
            </a:endParaRPr>
          </a:p>
          <a:p>
            <a:pPr algn="ctr" marL="140970">
              <a:lnSpc>
                <a:spcPct val="100000"/>
              </a:lnSpc>
              <a:spcBef>
                <a:spcPts val="2410"/>
              </a:spcBef>
              <a:tabLst>
                <a:tab pos="2527935" algn="l"/>
              </a:tabLst>
            </a:pPr>
            <a:r>
              <a:rPr dirty="0" sz="2200" spc="175">
                <a:solidFill>
                  <a:srgbClr val="000009"/>
                </a:solidFill>
                <a:latin typeface="Trebuchet MS"/>
                <a:cs typeface="Trebuchet MS"/>
              </a:rPr>
              <a:t>Sistemas</a:t>
            </a:r>
            <a:r>
              <a:rPr dirty="0" sz="2200" spc="55">
                <a:solidFill>
                  <a:srgbClr val="000009"/>
                </a:solidFill>
                <a:latin typeface="Trebuchet MS"/>
                <a:cs typeface="Trebuchet MS"/>
              </a:rPr>
              <a:t> </a:t>
            </a:r>
            <a:r>
              <a:rPr dirty="0" sz="2200" spc="40">
                <a:solidFill>
                  <a:srgbClr val="000009"/>
                </a:solidFill>
                <a:latin typeface="Trebuchet MS"/>
                <a:cs typeface="Trebuchet MS"/>
              </a:rPr>
              <a:t>eléctri</a:t>
            </a:r>
            <a:r>
              <a:rPr dirty="0" sz="2200">
                <a:solidFill>
                  <a:srgbClr val="000009"/>
                </a:solidFill>
                <a:latin typeface="Trebuchet MS"/>
                <a:cs typeface="Trebuchet MS"/>
              </a:rPr>
              <a:t>	</a:t>
            </a:r>
            <a:r>
              <a:rPr dirty="0" sz="2200" spc="210">
                <a:solidFill>
                  <a:srgbClr val="000009"/>
                </a:solidFill>
                <a:latin typeface="Trebuchet MS"/>
                <a:cs typeface="Trebuchet MS"/>
              </a:rPr>
              <a:t>os</a:t>
            </a:r>
            <a:r>
              <a:rPr dirty="0" sz="2200" spc="35">
                <a:solidFill>
                  <a:srgbClr val="000009"/>
                </a:solidFill>
                <a:latin typeface="Trebuchet MS"/>
                <a:cs typeface="Trebuchet MS"/>
              </a:rPr>
              <a:t> </a:t>
            </a:r>
            <a:r>
              <a:rPr dirty="0" sz="2200" spc="150">
                <a:solidFill>
                  <a:srgbClr val="000009"/>
                </a:solidFill>
                <a:latin typeface="Trebuchet MS"/>
                <a:cs typeface="Trebuchet MS"/>
              </a:rPr>
              <a:t>de</a:t>
            </a:r>
            <a:r>
              <a:rPr dirty="0" sz="2200" spc="35">
                <a:solidFill>
                  <a:srgbClr val="000009"/>
                </a:solidFill>
                <a:latin typeface="Trebuchet MS"/>
                <a:cs typeface="Trebuchet MS"/>
              </a:rPr>
              <a:t> </a:t>
            </a:r>
            <a:r>
              <a:rPr dirty="0" sz="2200" spc="60">
                <a:solidFill>
                  <a:srgbClr val="000009"/>
                </a:solidFill>
                <a:latin typeface="Trebuchet MS"/>
                <a:cs typeface="Trebuchet MS"/>
              </a:rPr>
              <a:t>Potencia.</a:t>
            </a:r>
            <a:endParaRPr sz="2200">
              <a:latin typeface="Trebuchet MS"/>
              <a:cs typeface="Trebuchet MS"/>
            </a:endParaRPr>
          </a:p>
          <a:p>
            <a:pPr algn="ctr" marL="581660">
              <a:lnSpc>
                <a:spcPct val="100000"/>
              </a:lnSpc>
              <a:spcBef>
                <a:spcPts val="2480"/>
              </a:spcBef>
            </a:pPr>
            <a:r>
              <a:rPr dirty="0" sz="2200" spc="90">
                <a:solidFill>
                  <a:srgbClr val="000009"/>
                </a:solidFill>
                <a:latin typeface="Trebuchet MS"/>
                <a:cs typeface="Trebuchet MS"/>
              </a:rPr>
              <a:t>Ing.</a:t>
            </a:r>
            <a:r>
              <a:rPr dirty="0" sz="2200" spc="40">
                <a:solidFill>
                  <a:srgbClr val="000009"/>
                </a:solidFill>
                <a:latin typeface="Trebuchet MS"/>
                <a:cs typeface="Trebuchet MS"/>
              </a:rPr>
              <a:t> </a:t>
            </a:r>
            <a:r>
              <a:rPr dirty="0" sz="2200" spc="130">
                <a:solidFill>
                  <a:srgbClr val="000009"/>
                </a:solidFill>
                <a:latin typeface="Trebuchet MS"/>
                <a:cs typeface="Trebuchet MS"/>
              </a:rPr>
              <a:t>Daniel</a:t>
            </a:r>
            <a:r>
              <a:rPr dirty="0" sz="2200" spc="55">
                <a:solidFill>
                  <a:srgbClr val="000009"/>
                </a:solidFill>
                <a:latin typeface="Trebuchet MS"/>
                <a:cs typeface="Trebuchet MS"/>
              </a:rPr>
              <a:t> </a:t>
            </a:r>
            <a:r>
              <a:rPr dirty="0" sz="2200" spc="114">
                <a:solidFill>
                  <a:srgbClr val="000009"/>
                </a:solidFill>
                <a:latin typeface="Trebuchet MS"/>
                <a:cs typeface="Trebuchet MS"/>
              </a:rPr>
              <a:t>Sierra</a:t>
            </a:r>
            <a:r>
              <a:rPr dirty="0" sz="2200" spc="50">
                <a:solidFill>
                  <a:srgbClr val="000009"/>
                </a:solidFill>
                <a:latin typeface="Trebuchet MS"/>
                <a:cs typeface="Trebuchet MS"/>
              </a:rPr>
              <a:t> Villafaña.</a:t>
            </a:r>
            <a:endParaRPr sz="2200">
              <a:latin typeface="Trebuchet MS"/>
              <a:cs typeface="Trebuchet MS"/>
            </a:endParaRPr>
          </a:p>
          <a:p>
            <a:pPr algn="ctr" marL="415925" marR="266700" indent="-635">
              <a:lnSpc>
                <a:spcPct val="232600"/>
              </a:lnSpc>
              <a:spcBef>
                <a:spcPts val="1210"/>
              </a:spcBef>
              <a:tabLst>
                <a:tab pos="2477135" algn="l"/>
                <a:tab pos="2524760" algn="l"/>
              </a:tabLst>
            </a:pPr>
            <a:r>
              <a:rPr dirty="0" sz="2200" spc="114">
                <a:latin typeface="Trebuchet MS"/>
                <a:cs typeface="Trebuchet MS"/>
              </a:rPr>
              <a:t>Ingeniería</a:t>
            </a:r>
            <a:r>
              <a:rPr dirty="0" sz="2200" spc="50">
                <a:latin typeface="Trebuchet MS"/>
                <a:cs typeface="Trebuchet MS"/>
              </a:rPr>
              <a:t> </a:t>
            </a:r>
            <a:r>
              <a:rPr dirty="0" sz="2200" spc="55">
                <a:latin typeface="Trebuchet MS"/>
                <a:cs typeface="Trebuchet MS"/>
              </a:rPr>
              <a:t>ele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90">
                <a:latin typeface="Trebuchet MS"/>
                <a:cs typeface="Trebuchet MS"/>
              </a:rPr>
              <a:t>tromecánica. </a:t>
            </a:r>
            <a:r>
              <a:rPr dirty="0" sz="2200" spc="165">
                <a:latin typeface="Trebuchet MS"/>
                <a:cs typeface="Trebuchet MS"/>
              </a:rPr>
              <a:t>Cárdenas</a:t>
            </a:r>
            <a:r>
              <a:rPr dirty="0" sz="2200" spc="65">
                <a:latin typeface="Trebuchet MS"/>
                <a:cs typeface="Trebuchet MS"/>
              </a:rPr>
              <a:t> </a:t>
            </a:r>
            <a:r>
              <a:rPr dirty="0" sz="2200" spc="210">
                <a:latin typeface="Trebuchet MS"/>
                <a:cs typeface="Trebuchet MS"/>
              </a:rPr>
              <a:t>San</a:t>
            </a:r>
            <a:r>
              <a:rPr dirty="0" sz="2200">
                <a:latin typeface="Trebuchet MS"/>
                <a:cs typeface="Trebuchet MS"/>
              </a:rPr>
              <a:t>		</a:t>
            </a:r>
            <a:r>
              <a:rPr dirty="0" sz="2200" spc="135">
                <a:latin typeface="Trebuchet MS"/>
                <a:cs typeface="Trebuchet MS"/>
              </a:rPr>
              <a:t>oval</a:t>
            </a:r>
            <a:r>
              <a:rPr dirty="0" sz="2200" spc="30">
                <a:latin typeface="Trebuchet MS"/>
                <a:cs typeface="Trebuchet MS"/>
              </a:rPr>
              <a:t> </a:t>
            </a:r>
            <a:r>
              <a:rPr dirty="0" sz="2200" spc="80">
                <a:latin typeface="Trebuchet MS"/>
                <a:cs typeface="Trebuchet MS"/>
              </a:rPr>
              <a:t>Christian.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3840479" y="0"/>
            <a:ext cx="91440" cy="10058400"/>
            <a:chOff x="3840479" y="0"/>
            <a:chExt cx="91440" cy="10058400"/>
          </a:xfrm>
        </p:grpSpPr>
        <p:sp>
          <p:nvSpPr>
            <p:cNvPr id="11" name="object 11" descr=""/>
            <p:cNvSpPr/>
            <p:nvPr/>
          </p:nvSpPr>
          <p:spPr>
            <a:xfrm>
              <a:off x="3840479" y="0"/>
              <a:ext cx="91440" cy="10058400"/>
            </a:xfrm>
            <a:custGeom>
              <a:avLst/>
              <a:gdLst/>
              <a:ahLst/>
              <a:cxnLst/>
              <a:rect l="l" t="t" r="r" b="b"/>
              <a:pathLst>
                <a:path w="91439" h="10058400">
                  <a:moveTo>
                    <a:pt x="91439" y="0"/>
                  </a:moveTo>
                  <a:lnTo>
                    <a:pt x="0" y="0"/>
                  </a:lnTo>
                  <a:lnTo>
                    <a:pt x="0" y="10058400"/>
                  </a:lnTo>
                  <a:lnTo>
                    <a:pt x="91440" y="10058400"/>
                  </a:lnTo>
                  <a:lnTo>
                    <a:pt x="914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840479" y="0"/>
              <a:ext cx="91440" cy="10058400"/>
            </a:xfrm>
            <a:custGeom>
              <a:avLst/>
              <a:gdLst/>
              <a:ahLst/>
              <a:cxnLst/>
              <a:rect l="l" t="t" r="r" b="b"/>
              <a:pathLst>
                <a:path w="91439" h="10058400">
                  <a:moveTo>
                    <a:pt x="0" y="10058400"/>
                  </a:moveTo>
                  <a:lnTo>
                    <a:pt x="0" y="0"/>
                  </a:lnTo>
                  <a:lnTo>
                    <a:pt x="91440" y="0"/>
                  </a:lnTo>
                  <a:lnTo>
                    <a:pt x="91440" y="10058400"/>
                  </a:lnTo>
                </a:path>
              </a:pathLst>
            </a:custGeom>
            <a:ln w="3175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9339" y="863600"/>
            <a:ext cx="5178425" cy="806450"/>
          </a:xfrm>
          <a:prstGeom prst="rect"/>
        </p:spPr>
        <p:txBody>
          <a:bodyPr wrap="square" lIns="0" tIns="34925" rIns="0" bIns="0" rtlCol="0" vert="horz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275"/>
              </a:spcBef>
            </a:pPr>
            <a:r>
              <a:rPr dirty="0" spc="110"/>
              <a:t>Transitorios</a:t>
            </a:r>
            <a:r>
              <a:rPr dirty="0" spc="120"/>
              <a:t> </a:t>
            </a:r>
            <a:r>
              <a:rPr dirty="0" spc="160"/>
              <a:t>Electromagnéticos </a:t>
            </a:r>
            <a:r>
              <a:rPr dirty="0" spc="204"/>
              <a:t>en</a:t>
            </a:r>
            <a:r>
              <a:rPr dirty="0" spc="105"/>
              <a:t> </a:t>
            </a:r>
            <a:r>
              <a:rPr dirty="0" spc="229"/>
              <a:t>Sistemas</a:t>
            </a:r>
            <a:r>
              <a:rPr dirty="0" spc="110"/>
              <a:t> </a:t>
            </a:r>
            <a:r>
              <a:rPr dirty="0" spc="190"/>
              <a:t>de</a:t>
            </a:r>
            <a:r>
              <a:rPr dirty="0" spc="105"/>
              <a:t> </a:t>
            </a:r>
            <a:r>
              <a:rPr dirty="0" spc="95"/>
              <a:t>Potencia.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339" y="1874520"/>
            <a:ext cx="5634990" cy="71945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1925320">
              <a:lnSpc>
                <a:spcPct val="116300"/>
              </a:lnSpc>
              <a:spcBef>
                <a:spcPts val="95"/>
              </a:spcBef>
            </a:pPr>
            <a:r>
              <a:rPr dirty="0" sz="1100" spc="10">
                <a:latin typeface="Trebuchet MS"/>
                <a:cs typeface="Trebuchet MS"/>
              </a:rPr>
              <a:t>El</a:t>
            </a:r>
            <a:r>
              <a:rPr dirty="0" sz="1100" spc="10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Fenómeno</a:t>
            </a:r>
            <a:r>
              <a:rPr dirty="0" sz="1100" spc="10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110">
                <a:latin typeface="Trebuchet MS"/>
                <a:cs typeface="Trebuchet MS"/>
              </a:rPr>
              <a:t> </a:t>
            </a:r>
            <a:r>
              <a:rPr dirty="0" sz="1100" spc="10">
                <a:latin typeface="Trebuchet MS"/>
                <a:cs typeface="Trebuchet MS"/>
              </a:rPr>
              <a:t>Transitorios</a:t>
            </a:r>
            <a:r>
              <a:rPr dirty="0" sz="1100" spc="10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Electromagnéticos</a:t>
            </a:r>
            <a:r>
              <a:rPr dirty="0" sz="1100" spc="10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es</a:t>
            </a:r>
            <a:r>
              <a:rPr dirty="0" sz="1100" spc="10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la </a:t>
            </a:r>
            <a:r>
              <a:rPr dirty="0" sz="1100">
                <a:latin typeface="Trebuchet MS"/>
                <a:cs typeface="Trebuchet MS"/>
              </a:rPr>
              <a:t>interacción</a:t>
            </a:r>
            <a:r>
              <a:rPr dirty="0" sz="1100" spc="105">
                <a:latin typeface="Trebuchet MS"/>
                <a:cs typeface="Trebuchet MS"/>
              </a:rPr>
              <a:t>  </a:t>
            </a:r>
            <a:r>
              <a:rPr dirty="0" sz="1100" spc="65">
                <a:latin typeface="Trebuchet MS"/>
                <a:cs typeface="Trebuchet MS"/>
              </a:rPr>
              <a:t>instantánea</a:t>
            </a:r>
            <a:r>
              <a:rPr dirty="0" sz="1100" spc="100">
                <a:latin typeface="Trebuchet MS"/>
                <a:cs typeface="Trebuchet MS"/>
              </a:rPr>
              <a:t> 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110">
                <a:latin typeface="Trebuchet MS"/>
                <a:cs typeface="Trebuchet MS"/>
              </a:rPr>
              <a:t>  </a:t>
            </a:r>
            <a:r>
              <a:rPr dirty="0" sz="1100" spc="70">
                <a:latin typeface="Trebuchet MS"/>
                <a:cs typeface="Trebuchet MS"/>
              </a:rPr>
              <a:t>energías</a:t>
            </a:r>
            <a:r>
              <a:rPr dirty="0" sz="1100" spc="100">
                <a:latin typeface="Trebuchet MS"/>
                <a:cs typeface="Trebuchet MS"/>
              </a:rPr>
              <a:t>  </a:t>
            </a:r>
            <a:r>
              <a:rPr dirty="0" sz="1100" spc="70">
                <a:latin typeface="Trebuchet MS"/>
                <a:cs typeface="Trebuchet MS"/>
              </a:rPr>
              <a:t>almacenadas </a:t>
            </a:r>
            <a:r>
              <a:rPr dirty="0" sz="1100" spc="75">
                <a:latin typeface="Trebuchet MS"/>
                <a:cs typeface="Trebuchet MS"/>
              </a:rPr>
              <a:t>en</a:t>
            </a:r>
            <a:r>
              <a:rPr dirty="0" sz="1100" spc="38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campos</a:t>
            </a:r>
            <a:r>
              <a:rPr dirty="0" sz="1100" spc="39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eléctricos</a:t>
            </a:r>
            <a:r>
              <a:rPr dirty="0" sz="1100" spc="380">
                <a:latin typeface="Trebuchet MS"/>
                <a:cs typeface="Trebuchet MS"/>
              </a:rPr>
              <a:t> </a:t>
            </a:r>
            <a:r>
              <a:rPr dirty="0" sz="1100" spc="110">
                <a:latin typeface="Trebuchet MS"/>
                <a:cs typeface="Trebuchet MS"/>
              </a:rPr>
              <a:t>y</a:t>
            </a:r>
            <a:r>
              <a:rPr dirty="0" sz="1100" spc="38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magnéticos</a:t>
            </a:r>
            <a:r>
              <a:rPr dirty="0" sz="1100" spc="38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luego</a:t>
            </a:r>
            <a:r>
              <a:rPr dirty="0" sz="1100" spc="38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38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una </a:t>
            </a:r>
            <a:r>
              <a:rPr dirty="0" sz="1100" spc="50">
                <a:latin typeface="Trebuchet MS"/>
                <a:cs typeface="Trebuchet MS"/>
              </a:rPr>
              <a:t>perturbación</a:t>
            </a:r>
            <a:r>
              <a:rPr dirty="0" sz="1100" spc="14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del</a:t>
            </a:r>
            <a:r>
              <a:rPr dirty="0" sz="1100" spc="15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equilibrio,</a:t>
            </a:r>
            <a:r>
              <a:rPr dirty="0" sz="1100" spc="14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originándose</a:t>
            </a:r>
            <a:r>
              <a:rPr dirty="0" sz="1100" spc="150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variaciones </a:t>
            </a:r>
            <a:r>
              <a:rPr dirty="0" sz="1100" spc="65">
                <a:latin typeface="Trebuchet MS"/>
                <a:cs typeface="Trebuchet MS"/>
              </a:rPr>
              <a:t>instantáneas</a:t>
            </a:r>
            <a:r>
              <a:rPr dirty="0" sz="1100" spc="245">
                <a:latin typeface="Trebuchet MS"/>
                <a:cs typeface="Trebuchet MS"/>
              </a:rPr>
              <a:t> 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245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corriente</a:t>
            </a:r>
            <a:r>
              <a:rPr dirty="0" sz="1100" spc="245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y/o</a:t>
            </a:r>
            <a:r>
              <a:rPr dirty="0" sz="1100" spc="245">
                <a:latin typeface="Trebuchet MS"/>
                <a:cs typeface="Trebuchet MS"/>
              </a:rPr>
              <a:t>  </a:t>
            </a:r>
            <a:r>
              <a:rPr dirty="0" sz="1100" spc="45">
                <a:latin typeface="Trebuchet MS"/>
                <a:cs typeface="Trebuchet MS"/>
              </a:rPr>
              <a:t>tensión.</a:t>
            </a:r>
            <a:r>
              <a:rPr dirty="0" sz="1100" spc="245">
                <a:latin typeface="Trebuchet MS"/>
                <a:cs typeface="Trebuchet MS"/>
              </a:rPr>
              <a:t>  </a:t>
            </a:r>
            <a:r>
              <a:rPr dirty="0" sz="1100" spc="70">
                <a:latin typeface="Trebuchet MS"/>
                <a:cs typeface="Trebuchet MS"/>
              </a:rPr>
              <a:t>Este</a:t>
            </a:r>
            <a:r>
              <a:rPr dirty="0" sz="1100" spc="245">
                <a:latin typeface="Trebuchet MS"/>
                <a:cs typeface="Trebuchet MS"/>
              </a:rPr>
              <a:t>  </a:t>
            </a:r>
            <a:r>
              <a:rPr dirty="0" sz="1100" spc="45">
                <a:latin typeface="Trebuchet MS"/>
                <a:cs typeface="Trebuchet MS"/>
              </a:rPr>
              <a:t>a </a:t>
            </a:r>
            <a:r>
              <a:rPr dirty="0" sz="1100" spc="90">
                <a:latin typeface="Trebuchet MS"/>
                <a:cs typeface="Trebuchet MS"/>
              </a:rPr>
              <a:t>menudo</a:t>
            </a:r>
            <a:r>
              <a:rPr dirty="0" sz="1100" spc="10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es </a:t>
            </a:r>
            <a:r>
              <a:rPr dirty="0" sz="1100">
                <a:latin typeface="Trebuchet MS"/>
                <a:cs typeface="Trebuchet MS"/>
              </a:rPr>
              <a:t>el</a:t>
            </a:r>
            <a:r>
              <a:rPr dirty="0" sz="1100" spc="10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principal</a:t>
            </a:r>
            <a:r>
              <a:rPr dirty="0" sz="1100" spc="114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responsable</a:t>
            </a:r>
            <a:r>
              <a:rPr dirty="0" sz="1100" spc="114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11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9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pérdida</a:t>
            </a:r>
            <a:r>
              <a:rPr dirty="0" sz="1100" spc="105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de </a:t>
            </a:r>
            <a:r>
              <a:rPr dirty="0" sz="1100" spc="55">
                <a:latin typeface="Trebuchet MS"/>
                <a:cs typeface="Trebuchet MS"/>
              </a:rPr>
              <a:t>materiales</a:t>
            </a:r>
            <a:r>
              <a:rPr dirty="0" sz="1100" spc="2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aislantes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 spc="110">
                <a:latin typeface="Trebuchet MS"/>
                <a:cs typeface="Trebuchet MS"/>
              </a:rPr>
              <a:t>y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equipamientos.</a:t>
            </a:r>
            <a:endParaRPr sz="1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00" spc="195">
                <a:solidFill>
                  <a:srgbClr val="16355C"/>
                </a:solidFill>
                <a:latin typeface="Trebuchet MS"/>
                <a:cs typeface="Trebuchet MS"/>
              </a:rPr>
              <a:t>¿Para</a:t>
            </a:r>
            <a:r>
              <a:rPr dirty="0" sz="2600" spc="95">
                <a:solidFill>
                  <a:srgbClr val="16355C"/>
                </a:solidFill>
                <a:latin typeface="Trebuchet MS"/>
                <a:cs typeface="Trebuchet MS"/>
              </a:rPr>
              <a:t> </a:t>
            </a:r>
            <a:r>
              <a:rPr dirty="0" sz="2600" spc="204">
                <a:solidFill>
                  <a:srgbClr val="16355C"/>
                </a:solidFill>
                <a:latin typeface="Trebuchet MS"/>
                <a:cs typeface="Trebuchet MS"/>
              </a:rPr>
              <a:t>que</a:t>
            </a:r>
            <a:r>
              <a:rPr dirty="0" sz="2600" spc="95">
                <a:solidFill>
                  <a:srgbClr val="16355C"/>
                </a:solidFill>
                <a:latin typeface="Trebuchet MS"/>
                <a:cs typeface="Trebuchet MS"/>
              </a:rPr>
              <a:t> </a:t>
            </a:r>
            <a:r>
              <a:rPr dirty="0" sz="2600" spc="160">
                <a:solidFill>
                  <a:srgbClr val="16355C"/>
                </a:solidFill>
                <a:latin typeface="Trebuchet MS"/>
                <a:cs typeface="Trebuchet MS"/>
              </a:rPr>
              <a:t>analizar?</a:t>
            </a:r>
            <a:endParaRPr sz="2600">
              <a:latin typeface="Trebuchet MS"/>
              <a:cs typeface="Trebuchet MS"/>
            </a:endParaRPr>
          </a:p>
          <a:p>
            <a:pPr algn="just" marL="2489200" marR="5080">
              <a:lnSpc>
                <a:spcPct val="116300"/>
              </a:lnSpc>
              <a:spcBef>
                <a:spcPts val="1795"/>
              </a:spcBef>
            </a:pPr>
            <a:r>
              <a:rPr dirty="0" sz="1100">
                <a:latin typeface="Trebuchet MS"/>
                <a:cs typeface="Trebuchet MS"/>
              </a:rPr>
              <a:t>Al</a:t>
            </a:r>
            <a:r>
              <a:rPr dirty="0" sz="1100" spc="41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energizar</a:t>
            </a:r>
            <a:r>
              <a:rPr dirty="0" sz="1100" spc="42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una</a:t>
            </a:r>
            <a:r>
              <a:rPr dirty="0" sz="1100" spc="42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línea</a:t>
            </a:r>
            <a:r>
              <a:rPr dirty="0" sz="1100" spc="42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42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transmisión,</a:t>
            </a:r>
            <a:r>
              <a:rPr dirty="0" sz="1100" spc="42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un </a:t>
            </a:r>
            <a:r>
              <a:rPr dirty="0" sz="1100" spc="60">
                <a:latin typeface="Trebuchet MS"/>
                <a:cs typeface="Trebuchet MS"/>
              </a:rPr>
              <a:t>transformador</a:t>
            </a:r>
            <a:r>
              <a:rPr dirty="0" sz="1100" spc="345">
                <a:latin typeface="Trebuchet MS"/>
                <a:cs typeface="Trebuchet MS"/>
              </a:rPr>
              <a:t> 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355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potencia,</a:t>
            </a:r>
            <a:r>
              <a:rPr dirty="0" sz="1100" spc="350">
                <a:latin typeface="Trebuchet MS"/>
                <a:cs typeface="Trebuchet MS"/>
              </a:rPr>
              <a:t>  </a:t>
            </a:r>
            <a:r>
              <a:rPr dirty="0" sz="1100" spc="85">
                <a:latin typeface="Trebuchet MS"/>
                <a:cs typeface="Trebuchet MS"/>
              </a:rPr>
              <a:t>bancos</a:t>
            </a:r>
            <a:r>
              <a:rPr dirty="0" sz="1100" spc="350">
                <a:latin typeface="Trebuchet MS"/>
                <a:cs typeface="Trebuchet MS"/>
              </a:rPr>
              <a:t>  </a:t>
            </a:r>
            <a:r>
              <a:rPr dirty="0" sz="1100" spc="-25">
                <a:latin typeface="Trebuchet MS"/>
                <a:cs typeface="Trebuchet MS"/>
              </a:rPr>
              <a:t>de </a:t>
            </a:r>
            <a:r>
              <a:rPr dirty="0" sz="1100" spc="50">
                <a:latin typeface="Trebuchet MS"/>
                <a:cs typeface="Trebuchet MS"/>
              </a:rPr>
              <a:t>reactores</a:t>
            </a:r>
            <a:r>
              <a:rPr dirty="0" sz="1100" spc="22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o</a:t>
            </a:r>
            <a:r>
              <a:rPr dirty="0" sz="1100" spc="204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capacitores</a:t>
            </a:r>
            <a:r>
              <a:rPr dirty="0" sz="1100" spc="204">
                <a:latin typeface="Trebuchet MS"/>
                <a:cs typeface="Trebuchet MS"/>
              </a:rPr>
              <a:t> </a:t>
            </a:r>
            <a:r>
              <a:rPr dirty="0" sz="1100" spc="110">
                <a:latin typeface="Trebuchet MS"/>
                <a:cs typeface="Trebuchet MS"/>
              </a:rPr>
              <a:t>y</a:t>
            </a:r>
            <a:r>
              <a:rPr dirty="0" sz="1100" spc="22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otros,</a:t>
            </a:r>
            <a:r>
              <a:rPr dirty="0" sz="1100" spc="22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 spc="215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produce </a:t>
            </a:r>
            <a:r>
              <a:rPr dirty="0" sz="1100">
                <a:latin typeface="Trebuchet MS"/>
                <a:cs typeface="Trebuchet MS"/>
              </a:rPr>
              <a:t>alteración</a:t>
            </a:r>
            <a:r>
              <a:rPr dirty="0" sz="1100" spc="34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del</a:t>
            </a:r>
            <a:r>
              <a:rPr dirty="0" sz="1100" spc="34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equilibrio</a:t>
            </a:r>
            <a:r>
              <a:rPr dirty="0" sz="1100" spc="35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del</a:t>
            </a:r>
            <a:r>
              <a:rPr dirty="0" sz="1100" spc="35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sistema.</a:t>
            </a:r>
            <a:r>
              <a:rPr dirty="0" sz="1100" spc="34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Siendo </a:t>
            </a:r>
            <a:r>
              <a:rPr dirty="0" sz="1100" spc="60">
                <a:latin typeface="Trebuchet MS"/>
                <a:cs typeface="Trebuchet MS"/>
              </a:rPr>
              <a:t>necesario</a:t>
            </a:r>
            <a:r>
              <a:rPr dirty="0" sz="1100" spc="34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estudiarlas</a:t>
            </a:r>
            <a:r>
              <a:rPr dirty="0" sz="1100" spc="36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para</a:t>
            </a:r>
            <a:r>
              <a:rPr dirty="0" sz="1100" spc="36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evaluar</a:t>
            </a:r>
            <a:r>
              <a:rPr dirty="0" sz="1100" spc="365">
                <a:latin typeface="Trebuchet MS"/>
                <a:cs typeface="Trebuchet MS"/>
              </a:rPr>
              <a:t> </a:t>
            </a:r>
            <a:r>
              <a:rPr dirty="0" sz="1100" spc="35">
                <a:latin typeface="Trebuchet MS"/>
                <a:cs typeface="Trebuchet MS"/>
              </a:rPr>
              <a:t>efectos </a:t>
            </a:r>
            <a:r>
              <a:rPr dirty="0" sz="1100" spc="75">
                <a:latin typeface="Trebuchet MS"/>
                <a:cs typeface="Trebuchet MS"/>
              </a:rPr>
              <a:t>en</a:t>
            </a:r>
            <a:r>
              <a:rPr dirty="0" sz="1100" spc="9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las</a:t>
            </a:r>
            <a:r>
              <a:rPr dirty="0" sz="1100" spc="8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componentes</a:t>
            </a:r>
            <a:r>
              <a:rPr dirty="0" sz="1100" spc="9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adyacentes</a:t>
            </a:r>
            <a:r>
              <a:rPr dirty="0" sz="1100" spc="9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del</a:t>
            </a:r>
            <a:r>
              <a:rPr dirty="0" sz="1100" spc="9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sistema </a:t>
            </a:r>
            <a:r>
              <a:rPr dirty="0" sz="1100">
                <a:latin typeface="Trebuchet MS"/>
                <a:cs typeface="Trebuchet MS"/>
              </a:rPr>
              <a:t>eléctrico</a:t>
            </a:r>
            <a:r>
              <a:rPr dirty="0" sz="1100" spc="145">
                <a:latin typeface="Trebuchet MS"/>
                <a:cs typeface="Trebuchet MS"/>
              </a:rPr>
              <a:t>  </a:t>
            </a:r>
            <a:r>
              <a:rPr dirty="0" sz="1100" spc="80">
                <a:latin typeface="Trebuchet MS"/>
                <a:cs typeface="Trebuchet MS"/>
              </a:rPr>
              <a:t>o</a:t>
            </a:r>
            <a:r>
              <a:rPr dirty="0" sz="1100" spc="140">
                <a:latin typeface="Trebuchet MS"/>
                <a:cs typeface="Trebuchet MS"/>
              </a:rPr>
              <a:t>  </a:t>
            </a:r>
            <a:r>
              <a:rPr dirty="0" sz="1100" spc="80">
                <a:latin typeface="Trebuchet MS"/>
                <a:cs typeface="Trebuchet MS"/>
              </a:rPr>
              <a:t>en</a:t>
            </a:r>
            <a:r>
              <a:rPr dirty="0" sz="1100" spc="140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ellas</a:t>
            </a:r>
            <a:r>
              <a:rPr dirty="0" sz="1100" spc="145">
                <a:latin typeface="Trebuchet MS"/>
                <a:cs typeface="Trebuchet MS"/>
              </a:rPr>
              <a:t>  </a:t>
            </a:r>
            <a:r>
              <a:rPr dirty="0" sz="1100" spc="80">
                <a:latin typeface="Trebuchet MS"/>
                <a:cs typeface="Trebuchet MS"/>
              </a:rPr>
              <a:t>mismas.</a:t>
            </a:r>
            <a:r>
              <a:rPr dirty="0" sz="1100" spc="145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También</a:t>
            </a:r>
            <a:r>
              <a:rPr dirty="0" sz="1100" spc="150">
                <a:latin typeface="Trebuchet MS"/>
                <a:cs typeface="Trebuchet MS"/>
              </a:rPr>
              <a:t>  </a:t>
            </a:r>
            <a:r>
              <a:rPr dirty="0" sz="1100" spc="70">
                <a:latin typeface="Trebuchet MS"/>
                <a:cs typeface="Trebuchet MS"/>
              </a:rPr>
              <a:t>es </a:t>
            </a:r>
            <a:r>
              <a:rPr dirty="0" sz="1100" spc="60">
                <a:latin typeface="Trebuchet MS"/>
                <a:cs typeface="Trebuchet MS"/>
              </a:rPr>
              <a:t>necesario</a:t>
            </a:r>
            <a:r>
              <a:rPr dirty="0" sz="1100" spc="300">
                <a:latin typeface="Trebuchet MS"/>
                <a:cs typeface="Trebuchet MS"/>
              </a:rPr>
              <a:t>  </a:t>
            </a:r>
            <a:r>
              <a:rPr dirty="0" sz="1100" spc="55">
                <a:latin typeface="Trebuchet MS"/>
                <a:cs typeface="Trebuchet MS"/>
              </a:rPr>
              <a:t>estudiar</a:t>
            </a:r>
            <a:r>
              <a:rPr dirty="0" sz="1100" spc="300">
                <a:latin typeface="Trebuchet MS"/>
                <a:cs typeface="Trebuchet MS"/>
              </a:rPr>
              <a:t>  </a:t>
            </a:r>
            <a:r>
              <a:rPr dirty="0" sz="1100" spc="55">
                <a:latin typeface="Trebuchet MS"/>
                <a:cs typeface="Trebuchet MS"/>
              </a:rPr>
              <a:t>los</a:t>
            </a:r>
            <a:r>
              <a:rPr dirty="0" sz="1100" spc="300">
                <a:latin typeface="Trebuchet MS"/>
                <a:cs typeface="Trebuchet MS"/>
              </a:rPr>
              <a:t>  </a:t>
            </a:r>
            <a:r>
              <a:rPr dirty="0" sz="1100" spc="45">
                <a:latin typeface="Trebuchet MS"/>
                <a:cs typeface="Trebuchet MS"/>
              </a:rPr>
              <a:t>efectos</a:t>
            </a:r>
            <a:r>
              <a:rPr dirty="0" sz="1100" spc="300">
                <a:latin typeface="Trebuchet MS"/>
                <a:cs typeface="Trebuchet MS"/>
              </a:rPr>
              <a:t>  </a:t>
            </a:r>
            <a:r>
              <a:rPr dirty="0" sz="1100" spc="50">
                <a:latin typeface="Trebuchet MS"/>
                <a:cs typeface="Trebuchet MS"/>
              </a:rPr>
              <a:t>durante </a:t>
            </a:r>
            <a:r>
              <a:rPr dirty="0" sz="1100" spc="80">
                <a:latin typeface="Trebuchet MS"/>
                <a:cs typeface="Trebuchet MS"/>
              </a:rPr>
              <a:t>maniobras</a:t>
            </a:r>
            <a:r>
              <a:rPr dirty="0" sz="1100" spc="434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43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rutina</a:t>
            </a:r>
            <a:r>
              <a:rPr dirty="0" sz="1100" spc="425">
                <a:latin typeface="Trebuchet MS"/>
                <a:cs typeface="Trebuchet MS"/>
              </a:rPr>
              <a:t> </a:t>
            </a:r>
            <a:r>
              <a:rPr dirty="0" sz="1100" spc="110">
                <a:latin typeface="Trebuchet MS"/>
                <a:cs typeface="Trebuchet MS"/>
              </a:rPr>
              <a:t>y</a:t>
            </a:r>
            <a:r>
              <a:rPr dirty="0" sz="1100" spc="42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contingencias</a:t>
            </a:r>
            <a:r>
              <a:rPr dirty="0" sz="1100" spc="434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para </a:t>
            </a:r>
            <a:r>
              <a:rPr dirty="0" sz="1100" spc="55">
                <a:latin typeface="Trebuchet MS"/>
                <a:cs typeface="Trebuchet MS"/>
              </a:rPr>
              <a:t>determinar</a:t>
            </a:r>
            <a:r>
              <a:rPr dirty="0" sz="1100" spc="270">
                <a:latin typeface="Trebuchet MS"/>
                <a:cs typeface="Trebuchet MS"/>
              </a:rPr>
              <a:t>  </a:t>
            </a:r>
            <a:r>
              <a:rPr dirty="0" sz="1100" spc="80">
                <a:latin typeface="Trebuchet MS"/>
                <a:cs typeface="Trebuchet MS"/>
              </a:rPr>
              <a:t>magnitudes</a:t>
            </a:r>
            <a:r>
              <a:rPr dirty="0" sz="1100" spc="265">
                <a:latin typeface="Trebuchet MS"/>
                <a:cs typeface="Trebuchet MS"/>
              </a:rPr>
              <a:t> 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275">
                <a:latin typeface="Trebuchet MS"/>
                <a:cs typeface="Trebuchet MS"/>
              </a:rPr>
              <a:t>  </a:t>
            </a:r>
            <a:r>
              <a:rPr dirty="0" sz="1100" spc="65">
                <a:latin typeface="Trebuchet MS"/>
                <a:cs typeface="Trebuchet MS"/>
              </a:rPr>
              <a:t>tensiones</a:t>
            </a:r>
            <a:r>
              <a:rPr dirty="0" sz="1100" spc="265">
                <a:latin typeface="Trebuchet MS"/>
                <a:cs typeface="Trebuchet MS"/>
              </a:rPr>
              <a:t>  </a:t>
            </a:r>
            <a:r>
              <a:rPr dirty="0" sz="1100" spc="-50">
                <a:latin typeface="Trebuchet MS"/>
                <a:cs typeface="Trebuchet MS"/>
              </a:rPr>
              <a:t>y </a:t>
            </a:r>
            <a:r>
              <a:rPr dirty="0" sz="1100" spc="45">
                <a:latin typeface="Trebuchet MS"/>
                <a:cs typeface="Trebuchet MS"/>
              </a:rPr>
              <a:t>corrientes</a:t>
            </a:r>
            <a:r>
              <a:rPr dirty="0" sz="1100" spc="200">
                <a:latin typeface="Trebuchet MS"/>
                <a:cs typeface="Trebuchet MS"/>
              </a:rPr>
              <a:t>  </a:t>
            </a:r>
            <a:r>
              <a:rPr dirty="0" sz="1100" spc="75">
                <a:latin typeface="Trebuchet MS"/>
                <a:cs typeface="Trebuchet MS"/>
              </a:rPr>
              <a:t>que</a:t>
            </a:r>
            <a:r>
              <a:rPr dirty="0" sz="1100" spc="204">
                <a:latin typeface="Trebuchet MS"/>
                <a:cs typeface="Trebuchet MS"/>
              </a:rPr>
              <a:t>  </a:t>
            </a:r>
            <a:r>
              <a:rPr dirty="0" sz="1100" spc="60">
                <a:latin typeface="Trebuchet MS"/>
                <a:cs typeface="Trebuchet MS"/>
              </a:rPr>
              <a:t>servirán</a:t>
            </a:r>
            <a:r>
              <a:rPr dirty="0" sz="1100" spc="200">
                <a:latin typeface="Trebuchet MS"/>
                <a:cs typeface="Trebuchet MS"/>
              </a:rPr>
              <a:t>  </a:t>
            </a:r>
            <a:r>
              <a:rPr dirty="0" sz="1100" spc="75">
                <a:latin typeface="Trebuchet MS"/>
                <a:cs typeface="Trebuchet MS"/>
              </a:rPr>
              <a:t>para</a:t>
            </a:r>
            <a:r>
              <a:rPr dirty="0" sz="1100" spc="200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definir</a:t>
            </a:r>
            <a:r>
              <a:rPr dirty="0" sz="1100" spc="204">
                <a:latin typeface="Trebuchet MS"/>
                <a:cs typeface="Trebuchet MS"/>
              </a:rPr>
              <a:t>  </a:t>
            </a:r>
            <a:r>
              <a:rPr dirty="0" sz="1100" spc="35">
                <a:latin typeface="Trebuchet MS"/>
                <a:cs typeface="Trebuchet MS"/>
              </a:rPr>
              <a:t>las</a:t>
            </a:r>
            <a:endParaRPr sz="1100">
              <a:latin typeface="Trebuchet MS"/>
              <a:cs typeface="Trebuchet MS"/>
            </a:endParaRPr>
          </a:p>
          <a:p>
            <a:pPr algn="just" marL="12700">
              <a:lnSpc>
                <a:spcPct val="100000"/>
              </a:lnSpc>
              <a:spcBef>
                <a:spcPts val="219"/>
              </a:spcBef>
            </a:pPr>
            <a:r>
              <a:rPr dirty="0" sz="1100" spc="45">
                <a:latin typeface="Trebuchet MS"/>
                <a:cs typeface="Trebuchet MS"/>
              </a:rPr>
              <a:t>características</a:t>
            </a:r>
            <a:r>
              <a:rPr dirty="0" sz="1100" spc="9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90">
                <a:latin typeface="Trebuchet MS"/>
                <a:cs typeface="Trebuchet MS"/>
              </a:rPr>
              <a:t> </a:t>
            </a:r>
            <a:r>
              <a:rPr dirty="0" sz="1100" spc="20">
                <a:latin typeface="Trebuchet MS"/>
                <a:cs typeface="Trebuchet MS"/>
              </a:rPr>
              <a:t>interruptores,</a:t>
            </a:r>
            <a:r>
              <a:rPr dirty="0" sz="1100" spc="10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equipos,</a:t>
            </a:r>
            <a:r>
              <a:rPr dirty="0" sz="1100" spc="90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pararrayos.</a:t>
            </a:r>
            <a:endParaRPr sz="1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00" spc="175">
                <a:solidFill>
                  <a:srgbClr val="16355C"/>
                </a:solidFill>
                <a:latin typeface="Trebuchet MS"/>
                <a:cs typeface="Trebuchet MS"/>
              </a:rPr>
              <a:t>Consecuencias.</a:t>
            </a:r>
            <a:endParaRPr sz="2600">
              <a:latin typeface="Trebuchet MS"/>
              <a:cs typeface="Trebuchet MS"/>
            </a:endParaRPr>
          </a:p>
          <a:p>
            <a:pPr algn="just" marL="12700" marR="2114550">
              <a:lnSpc>
                <a:spcPct val="116300"/>
              </a:lnSpc>
              <a:spcBef>
                <a:spcPts val="1795"/>
              </a:spcBef>
            </a:pPr>
            <a:r>
              <a:rPr dirty="0" sz="1100">
                <a:latin typeface="Trebuchet MS"/>
                <a:cs typeface="Trebuchet MS"/>
              </a:rPr>
              <a:t>Al</a:t>
            </a:r>
            <a:r>
              <a:rPr dirty="0" sz="1100" spc="14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energizar</a:t>
            </a:r>
            <a:r>
              <a:rPr dirty="0" sz="1100" spc="14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o</a:t>
            </a:r>
            <a:r>
              <a:rPr dirty="0" sz="1100" spc="13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durante</a:t>
            </a:r>
            <a:r>
              <a:rPr dirty="0" sz="1100" spc="14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maniobras</a:t>
            </a:r>
            <a:r>
              <a:rPr dirty="0" sz="1100" spc="13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13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rutina</a:t>
            </a:r>
            <a:r>
              <a:rPr dirty="0" sz="1100" spc="13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o</a:t>
            </a:r>
            <a:r>
              <a:rPr dirty="0" sz="1100" spc="145">
                <a:latin typeface="Trebuchet MS"/>
                <a:cs typeface="Trebuchet MS"/>
              </a:rPr>
              <a:t> </a:t>
            </a:r>
            <a:r>
              <a:rPr dirty="0" sz="1100" spc="35">
                <a:latin typeface="Trebuchet MS"/>
                <a:cs typeface="Trebuchet MS"/>
              </a:rPr>
              <a:t>por </a:t>
            </a:r>
            <a:r>
              <a:rPr dirty="0" sz="1100" spc="60">
                <a:latin typeface="Trebuchet MS"/>
                <a:cs typeface="Trebuchet MS"/>
              </a:rPr>
              <a:t>contingencias</a:t>
            </a:r>
            <a:r>
              <a:rPr dirty="0" sz="1100" spc="254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suelen</a:t>
            </a:r>
            <a:r>
              <a:rPr dirty="0" sz="1100" spc="25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producirse</a:t>
            </a:r>
            <a:r>
              <a:rPr dirty="0" sz="1100" spc="26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daños</a:t>
            </a:r>
            <a:r>
              <a:rPr dirty="0" sz="1100" spc="245">
                <a:latin typeface="Trebuchet MS"/>
                <a:cs typeface="Trebuchet MS"/>
              </a:rPr>
              <a:t> </a:t>
            </a:r>
            <a:r>
              <a:rPr dirty="0" sz="1100" spc="40">
                <a:latin typeface="Trebuchet MS"/>
                <a:cs typeface="Trebuchet MS"/>
              </a:rPr>
              <a:t>parciales </a:t>
            </a:r>
            <a:r>
              <a:rPr dirty="0" sz="1100" spc="80">
                <a:latin typeface="Trebuchet MS"/>
                <a:cs typeface="Trebuchet MS"/>
              </a:rPr>
              <a:t>o</a:t>
            </a:r>
            <a:r>
              <a:rPr dirty="0" sz="1100" spc="95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totales</a:t>
            </a:r>
            <a:r>
              <a:rPr dirty="0" sz="1100" spc="114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en</a:t>
            </a:r>
            <a:r>
              <a:rPr dirty="0" sz="1100" spc="10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equipamientos</a:t>
            </a:r>
            <a:r>
              <a:rPr dirty="0" sz="1100" spc="10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eléctricos.</a:t>
            </a:r>
            <a:r>
              <a:rPr dirty="0" sz="1100" spc="114">
                <a:latin typeface="Trebuchet MS"/>
                <a:cs typeface="Trebuchet MS"/>
              </a:rPr>
              <a:t> </a:t>
            </a:r>
            <a:r>
              <a:rPr dirty="0" sz="1100" spc="85">
                <a:latin typeface="Trebuchet MS"/>
                <a:cs typeface="Trebuchet MS"/>
              </a:rPr>
              <a:t>¿Cuál</a:t>
            </a:r>
            <a:r>
              <a:rPr dirty="0" sz="1100" spc="114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es</a:t>
            </a:r>
            <a:r>
              <a:rPr dirty="0" sz="1100" spc="100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la </a:t>
            </a:r>
            <a:r>
              <a:rPr dirty="0" sz="1100" spc="95">
                <a:latin typeface="Trebuchet MS"/>
                <a:cs typeface="Trebuchet MS"/>
              </a:rPr>
              <a:t>Razón?</a:t>
            </a:r>
            <a:r>
              <a:rPr dirty="0" sz="1100" spc="350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Aparición</a:t>
            </a:r>
            <a:r>
              <a:rPr dirty="0" sz="1100" spc="35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35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fenómenos</a:t>
            </a:r>
            <a:r>
              <a:rPr dirty="0" sz="1100" spc="35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355">
                <a:latin typeface="Trebuchet MS"/>
                <a:cs typeface="Trebuchet MS"/>
              </a:rPr>
              <a:t> </a:t>
            </a:r>
            <a:r>
              <a:rPr dirty="0" sz="1100" spc="35">
                <a:latin typeface="Trebuchet MS"/>
                <a:cs typeface="Trebuchet MS"/>
              </a:rPr>
              <a:t>transitorios </a:t>
            </a:r>
            <a:r>
              <a:rPr dirty="0" sz="1100" spc="55">
                <a:latin typeface="Trebuchet MS"/>
                <a:cs typeface="Trebuchet MS"/>
              </a:rPr>
              <a:t>electromagnéticos</a:t>
            </a:r>
            <a:r>
              <a:rPr dirty="0" sz="1100" spc="45">
                <a:latin typeface="Trebuchet MS"/>
                <a:cs typeface="Trebuchet MS"/>
              </a:rPr>
              <a:t> </a:t>
            </a:r>
            <a:r>
              <a:rPr dirty="0" sz="1100" spc="85">
                <a:latin typeface="Trebuchet MS"/>
                <a:cs typeface="Trebuchet MS"/>
              </a:rPr>
              <a:t>no</a:t>
            </a:r>
            <a:r>
              <a:rPr dirty="0" sz="1100" spc="45">
                <a:latin typeface="Trebuchet MS"/>
                <a:cs typeface="Trebuchet MS"/>
              </a:rPr>
              <a:t> </a:t>
            </a:r>
            <a:r>
              <a:rPr dirty="0" sz="1100" spc="40">
                <a:latin typeface="Trebuchet MS"/>
                <a:cs typeface="Trebuchet MS"/>
              </a:rPr>
              <a:t>previstas.</a:t>
            </a:r>
            <a:endParaRPr sz="1100">
              <a:latin typeface="Trebuchet MS"/>
              <a:cs typeface="Trebuchet MS"/>
            </a:endParaRPr>
          </a:p>
          <a:p>
            <a:pPr algn="just" marL="12700" marR="2115820">
              <a:lnSpc>
                <a:spcPct val="116300"/>
              </a:lnSpc>
              <a:spcBef>
                <a:spcPts val="5"/>
              </a:spcBef>
            </a:pPr>
            <a:r>
              <a:rPr dirty="0" sz="1100" spc="65">
                <a:latin typeface="Trebuchet MS"/>
                <a:cs typeface="Trebuchet MS"/>
              </a:rPr>
              <a:t>La</a:t>
            </a:r>
            <a:r>
              <a:rPr dirty="0" sz="1100" spc="10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rigurosidad</a:t>
            </a:r>
            <a:r>
              <a:rPr dirty="0" sz="1100" spc="11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10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modelos</a:t>
            </a:r>
            <a:r>
              <a:rPr dirty="0" sz="1100" spc="114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físico-</a:t>
            </a:r>
            <a:r>
              <a:rPr dirty="0" sz="1100" spc="65">
                <a:latin typeface="Trebuchet MS"/>
                <a:cs typeface="Trebuchet MS"/>
              </a:rPr>
              <a:t>matemáticos</a:t>
            </a:r>
            <a:r>
              <a:rPr dirty="0" sz="1100" spc="10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del </a:t>
            </a:r>
            <a:r>
              <a:rPr dirty="0" sz="1100" spc="75">
                <a:latin typeface="Trebuchet MS"/>
                <a:cs typeface="Trebuchet MS"/>
              </a:rPr>
              <a:t>sistema</a:t>
            </a:r>
            <a:r>
              <a:rPr dirty="0" sz="1100" spc="415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eléctrico</a:t>
            </a:r>
            <a:r>
              <a:rPr dirty="0" sz="1100" spc="425">
                <a:latin typeface="Trebuchet MS"/>
                <a:cs typeface="Trebuchet MS"/>
              </a:rPr>
              <a:t>  </a:t>
            </a:r>
            <a:r>
              <a:rPr dirty="0" sz="1100" spc="110">
                <a:latin typeface="Trebuchet MS"/>
                <a:cs typeface="Trebuchet MS"/>
              </a:rPr>
              <a:t>y</a:t>
            </a:r>
            <a:r>
              <a:rPr dirty="0" sz="1100" spc="420">
                <a:latin typeface="Trebuchet MS"/>
                <a:cs typeface="Trebuchet MS"/>
              </a:rPr>
              <a:t>  </a:t>
            </a:r>
            <a:r>
              <a:rPr dirty="0" sz="1100" spc="95">
                <a:latin typeface="Trebuchet MS"/>
                <a:cs typeface="Trebuchet MS"/>
              </a:rPr>
              <a:t>uso</a:t>
            </a:r>
            <a:r>
              <a:rPr dirty="0" sz="1100" spc="420">
                <a:latin typeface="Trebuchet MS"/>
                <a:cs typeface="Trebuchet MS"/>
              </a:rPr>
              <a:t> 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425">
                <a:latin typeface="Trebuchet MS"/>
                <a:cs typeface="Trebuchet MS"/>
              </a:rPr>
              <a:t>  </a:t>
            </a:r>
            <a:r>
              <a:rPr dirty="0" sz="1100" spc="45">
                <a:latin typeface="Trebuchet MS"/>
                <a:cs typeface="Trebuchet MS"/>
              </a:rPr>
              <a:t>herramientas </a:t>
            </a:r>
            <a:r>
              <a:rPr dirty="0" sz="1100" spc="85">
                <a:latin typeface="Trebuchet MS"/>
                <a:cs typeface="Trebuchet MS"/>
              </a:rPr>
              <a:t>adecuadas</a:t>
            </a:r>
            <a:r>
              <a:rPr dirty="0" sz="1100" spc="254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son</a:t>
            </a:r>
            <a:r>
              <a:rPr dirty="0" sz="1100" spc="254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alguno</a:t>
            </a:r>
            <a:r>
              <a:rPr dirty="0" sz="1100" spc="25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254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los</a:t>
            </a:r>
            <a:r>
              <a:rPr dirty="0" sz="1100" spc="254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factores</a:t>
            </a:r>
            <a:r>
              <a:rPr dirty="0" sz="1100" spc="26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decisivos</a:t>
            </a:r>
            <a:endParaRPr sz="1100">
              <a:latin typeface="Trebuchet MS"/>
              <a:cs typeface="Trebuchet MS"/>
            </a:endParaRPr>
          </a:p>
          <a:p>
            <a:pPr algn="just" marL="12700">
              <a:lnSpc>
                <a:spcPct val="100000"/>
              </a:lnSpc>
              <a:spcBef>
                <a:spcPts val="209"/>
              </a:spcBef>
            </a:pPr>
            <a:r>
              <a:rPr dirty="0" sz="1100" spc="70">
                <a:latin typeface="Trebuchet MS"/>
                <a:cs typeface="Trebuchet MS"/>
              </a:rPr>
              <a:t>para</a:t>
            </a:r>
            <a:r>
              <a:rPr dirty="0" sz="1100" spc="10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prever</a:t>
            </a:r>
            <a:r>
              <a:rPr dirty="0" sz="1100" spc="10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comportamientos</a:t>
            </a:r>
            <a:r>
              <a:rPr dirty="0" sz="1100" spc="95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en</a:t>
            </a:r>
            <a:r>
              <a:rPr dirty="0" sz="1100" spc="90">
                <a:latin typeface="Trebuchet MS"/>
                <a:cs typeface="Trebuchet MS"/>
              </a:rPr>
              <a:t> </a:t>
            </a:r>
            <a:r>
              <a:rPr dirty="0" sz="1100" spc="10">
                <a:latin typeface="Trebuchet MS"/>
                <a:cs typeface="Trebuchet MS"/>
              </a:rPr>
              <a:t>diferentes</a:t>
            </a:r>
            <a:r>
              <a:rPr dirty="0" sz="1100" spc="110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escenarios.</a:t>
            </a:r>
            <a:endParaRPr sz="1100">
              <a:latin typeface="Trebuchet MS"/>
              <a:cs typeface="Trebuchet MS"/>
            </a:endParaRPr>
          </a:p>
          <a:p>
            <a:pPr algn="just" marL="12700" marR="8255">
              <a:lnSpc>
                <a:spcPts val="1280"/>
              </a:lnSpc>
              <a:spcBef>
                <a:spcPts val="894"/>
              </a:spcBef>
            </a:pPr>
            <a:r>
              <a:rPr dirty="0" sz="1100" spc="114">
                <a:latin typeface="Trebuchet MS"/>
                <a:cs typeface="Trebuchet MS"/>
              </a:rPr>
              <a:t>Se</a:t>
            </a:r>
            <a:r>
              <a:rPr dirty="0" sz="1100" spc="42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llama</a:t>
            </a:r>
            <a:r>
              <a:rPr dirty="0" sz="1100" spc="415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'régimen</a:t>
            </a:r>
            <a:r>
              <a:rPr dirty="0" sz="1100" spc="425">
                <a:latin typeface="Trebuchet MS"/>
                <a:cs typeface="Trebuchet MS"/>
              </a:rPr>
              <a:t> </a:t>
            </a:r>
            <a:r>
              <a:rPr dirty="0" sz="1100" spc="10">
                <a:latin typeface="Trebuchet MS"/>
                <a:cs typeface="Trebuchet MS"/>
              </a:rPr>
              <a:t>transitorio</a:t>
            </a:r>
            <a:r>
              <a:rPr dirty="0" sz="1100" spc="6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420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un</a:t>
            </a:r>
            <a:r>
              <a:rPr dirty="0" sz="1100" spc="60">
                <a:latin typeface="Trebuchet MS"/>
                <a:cs typeface="Trebuchet MS"/>
              </a:rPr>
              <a:t> </a:t>
            </a:r>
            <a:r>
              <a:rPr dirty="0" u="sng" sz="1100" spc="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2"/>
              </a:rPr>
              <a:t>circuito</a:t>
            </a:r>
            <a:r>
              <a:rPr dirty="0" u="sng" sz="1100" spc="4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sng" sz="1100" spc="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2"/>
              </a:rPr>
              <a:t>eléctrico</a:t>
            </a:r>
            <a:r>
              <a:rPr dirty="0" sz="1100" spc="65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que</a:t>
            </a:r>
            <a:r>
              <a:rPr dirty="0" sz="1100" spc="42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 spc="42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extingue</a:t>
            </a:r>
            <a:r>
              <a:rPr dirty="0" sz="1100" spc="42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en</a:t>
            </a:r>
            <a:r>
              <a:rPr dirty="0" sz="1100" spc="41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el </a:t>
            </a:r>
            <a:r>
              <a:rPr dirty="0" sz="1100">
                <a:latin typeface="Trebuchet MS"/>
                <a:cs typeface="Trebuchet MS"/>
              </a:rPr>
              <a:t>tiempo,</a:t>
            </a:r>
            <a:r>
              <a:rPr dirty="0" sz="1100" spc="34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en</a:t>
            </a:r>
            <a:r>
              <a:rPr dirty="0" sz="1100" spc="34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contraposición</a:t>
            </a:r>
            <a:r>
              <a:rPr dirty="0" sz="1100" spc="35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al</a:t>
            </a:r>
            <a:r>
              <a:rPr dirty="0" sz="1100" spc="34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régimen</a:t>
            </a:r>
            <a:r>
              <a:rPr dirty="0" sz="1100" spc="34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permanente,</a:t>
            </a:r>
            <a:r>
              <a:rPr dirty="0" sz="1100" spc="335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que</a:t>
            </a:r>
            <a:r>
              <a:rPr dirty="0" sz="1100" spc="33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es</a:t>
            </a:r>
            <a:r>
              <a:rPr dirty="0" sz="1100" spc="33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33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respuesta</a:t>
            </a:r>
            <a:r>
              <a:rPr dirty="0" sz="1100" spc="345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que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80770" y="1720849"/>
            <a:ext cx="5610860" cy="12700"/>
          </a:xfrm>
          <a:custGeom>
            <a:avLst/>
            <a:gdLst/>
            <a:ahLst/>
            <a:cxnLst/>
            <a:rect l="l" t="t" r="r" b="b"/>
            <a:pathLst>
              <a:path w="5610859" h="12700">
                <a:moveTo>
                  <a:pt x="5610860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5610860" y="12700"/>
                </a:lnTo>
                <a:lnTo>
                  <a:pt x="5610860" y="6350"/>
                </a:lnTo>
                <a:lnTo>
                  <a:pt x="5610860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80770" y="3723639"/>
            <a:ext cx="5610860" cy="12700"/>
          </a:xfrm>
          <a:custGeom>
            <a:avLst/>
            <a:gdLst/>
            <a:ahLst/>
            <a:cxnLst/>
            <a:rect l="l" t="t" r="r" b="b"/>
            <a:pathLst>
              <a:path w="5610859" h="12700">
                <a:moveTo>
                  <a:pt x="5610860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5610860" y="12700"/>
                </a:lnTo>
                <a:lnTo>
                  <a:pt x="5610860" y="6350"/>
                </a:lnTo>
                <a:lnTo>
                  <a:pt x="5610860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080770" y="6701790"/>
            <a:ext cx="5610860" cy="12700"/>
          </a:xfrm>
          <a:custGeom>
            <a:avLst/>
            <a:gdLst/>
            <a:ahLst/>
            <a:cxnLst/>
            <a:rect l="l" t="t" r="r" b="b"/>
            <a:pathLst>
              <a:path w="5610859" h="12700">
                <a:moveTo>
                  <a:pt x="5610860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5610860" y="12700"/>
                </a:lnTo>
                <a:lnTo>
                  <a:pt x="5610860" y="6350"/>
                </a:lnTo>
                <a:lnTo>
                  <a:pt x="5610860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86959" y="1932939"/>
            <a:ext cx="1866899" cy="123181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8550" y="4014470"/>
            <a:ext cx="2343150" cy="1910079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96459" y="6977380"/>
            <a:ext cx="2057399" cy="1388110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3840479" y="0"/>
            <a:ext cx="91440" cy="548640"/>
          </a:xfrm>
          <a:custGeom>
            <a:avLst/>
            <a:gdLst/>
            <a:ahLst/>
            <a:cxnLst/>
            <a:rect l="l" t="t" r="r" b="b"/>
            <a:pathLst>
              <a:path w="91439" h="548640">
                <a:moveTo>
                  <a:pt x="91440" y="0"/>
                </a:moveTo>
                <a:lnTo>
                  <a:pt x="91440" y="548640"/>
                </a:lnTo>
                <a:lnTo>
                  <a:pt x="45720" y="548640"/>
                </a:lnTo>
                <a:lnTo>
                  <a:pt x="0" y="548640"/>
                </a:lnTo>
                <a:lnTo>
                  <a:pt x="0" y="0"/>
                </a:lnTo>
              </a:path>
              <a:path w="91439" h="548640">
                <a:moveTo>
                  <a:pt x="91440" y="0"/>
                </a:moveTo>
                <a:lnTo>
                  <a:pt x="91440" y="548640"/>
                </a:lnTo>
                <a:lnTo>
                  <a:pt x="457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ln w="3175">
            <a:solidFill>
              <a:srgbClr val="4E80BC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9339" y="877569"/>
            <a:ext cx="5629275" cy="35560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 marR="5080">
              <a:lnSpc>
                <a:spcPts val="1280"/>
              </a:lnSpc>
              <a:spcBef>
                <a:spcPts val="175"/>
              </a:spcBef>
            </a:pPr>
            <a:r>
              <a:rPr dirty="0" sz="1100" spc="70">
                <a:latin typeface="Trebuchet MS"/>
                <a:cs typeface="Trebuchet MS"/>
              </a:rPr>
              <a:t>permanece</a:t>
            </a:r>
            <a:r>
              <a:rPr dirty="0" sz="1100" spc="8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constante</a:t>
            </a:r>
            <a:r>
              <a:rPr dirty="0" sz="1100" spc="8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hasta</a:t>
            </a:r>
            <a:r>
              <a:rPr dirty="0" sz="1100" spc="8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que</a:t>
            </a:r>
            <a:r>
              <a:rPr dirty="0" sz="1100" spc="8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 spc="8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varía</a:t>
            </a:r>
            <a:r>
              <a:rPr dirty="0" sz="1100" spc="8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bien</a:t>
            </a:r>
            <a:r>
              <a:rPr dirty="0" sz="1100" spc="80">
                <a:latin typeface="Trebuchet MS"/>
                <a:cs typeface="Trebuchet MS"/>
              </a:rPr>
              <a:t> </a:t>
            </a:r>
            <a:r>
              <a:rPr dirty="0" sz="1100" spc="10">
                <a:latin typeface="Trebuchet MS"/>
                <a:cs typeface="Trebuchet MS"/>
              </a:rPr>
              <a:t>el</a:t>
            </a:r>
            <a:r>
              <a:rPr dirty="0" sz="1100" spc="90">
                <a:latin typeface="Trebuchet MS"/>
                <a:cs typeface="Trebuchet MS"/>
              </a:rPr>
              <a:t> </a:t>
            </a:r>
            <a:r>
              <a:rPr dirty="0" sz="1100" spc="10">
                <a:latin typeface="Trebuchet MS"/>
                <a:cs typeface="Trebuchet MS"/>
              </a:rPr>
              <a:t>circuito</a:t>
            </a:r>
            <a:r>
              <a:rPr dirty="0" sz="1100" spc="7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o</a:t>
            </a:r>
            <a:r>
              <a:rPr dirty="0" sz="1100" spc="90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bien</a:t>
            </a:r>
            <a:r>
              <a:rPr dirty="0" sz="1100" spc="80">
                <a:latin typeface="Trebuchet MS"/>
                <a:cs typeface="Trebuchet MS"/>
              </a:rPr>
              <a:t> </a:t>
            </a:r>
            <a:r>
              <a:rPr dirty="0" sz="1100" spc="10">
                <a:latin typeface="Trebuchet MS"/>
                <a:cs typeface="Trebuchet MS"/>
              </a:rPr>
              <a:t>la</a:t>
            </a:r>
            <a:r>
              <a:rPr dirty="0" sz="1100" spc="75">
                <a:latin typeface="Trebuchet MS"/>
                <a:cs typeface="Trebuchet MS"/>
              </a:rPr>
              <a:t> </a:t>
            </a:r>
            <a:r>
              <a:rPr dirty="0" sz="1100" spc="10">
                <a:latin typeface="Trebuchet MS"/>
                <a:cs typeface="Trebuchet MS"/>
              </a:rPr>
              <a:t>excitación</a:t>
            </a:r>
            <a:r>
              <a:rPr dirty="0" sz="1100" spc="80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del </a:t>
            </a:r>
            <a:r>
              <a:rPr dirty="0" sz="1100" spc="55">
                <a:latin typeface="Trebuchet MS"/>
                <a:cs typeface="Trebuchet MS"/>
              </a:rPr>
              <a:t>mismo.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545840" y="1756409"/>
            <a:ext cx="3158490" cy="149352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algn="just" marL="12700" marR="5080">
              <a:lnSpc>
                <a:spcPts val="1280"/>
              </a:lnSpc>
              <a:spcBef>
                <a:spcPts val="175"/>
              </a:spcBef>
            </a:pPr>
            <a:r>
              <a:rPr dirty="0" sz="1100" spc="65">
                <a:latin typeface="Trebuchet MS"/>
                <a:cs typeface="Trebuchet MS"/>
              </a:rPr>
              <a:t>La</a:t>
            </a:r>
            <a:r>
              <a:rPr dirty="0" sz="1100" spc="185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figura</a:t>
            </a:r>
            <a:r>
              <a:rPr dirty="0" sz="1100" spc="19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muestra</a:t>
            </a:r>
            <a:r>
              <a:rPr dirty="0" sz="1100" spc="20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un</a:t>
            </a:r>
            <a:r>
              <a:rPr dirty="0" sz="1100" spc="190">
                <a:latin typeface="Trebuchet MS"/>
                <a:cs typeface="Trebuchet MS"/>
              </a:rPr>
              <a:t> </a:t>
            </a:r>
            <a:r>
              <a:rPr dirty="0" sz="1100" spc="10">
                <a:latin typeface="Trebuchet MS"/>
                <a:cs typeface="Trebuchet MS"/>
              </a:rPr>
              <a:t>transitorio</a:t>
            </a:r>
            <a:r>
              <a:rPr dirty="0" sz="1100" spc="19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200">
                <a:latin typeface="Trebuchet MS"/>
                <a:cs typeface="Trebuchet MS"/>
              </a:rPr>
              <a:t> </a:t>
            </a:r>
            <a:r>
              <a:rPr dirty="0" sz="1100" spc="35">
                <a:latin typeface="Trebuchet MS"/>
                <a:cs typeface="Trebuchet MS"/>
              </a:rPr>
              <a:t>tensión, </a:t>
            </a:r>
            <a:r>
              <a:rPr dirty="0" sz="1100" spc="75">
                <a:latin typeface="Trebuchet MS"/>
                <a:cs typeface="Trebuchet MS"/>
              </a:rPr>
              <a:t>que</a:t>
            </a:r>
            <a:r>
              <a:rPr dirty="0" sz="1100" spc="445">
                <a:latin typeface="Trebuchet MS"/>
                <a:cs typeface="Trebuchet MS"/>
              </a:rPr>
              <a:t>  </a:t>
            </a:r>
            <a:r>
              <a:rPr dirty="0" sz="1100" spc="70">
                <a:latin typeface="Trebuchet MS"/>
                <a:cs typeface="Trebuchet MS"/>
              </a:rPr>
              <a:t>dura</a:t>
            </a:r>
            <a:r>
              <a:rPr dirty="0" sz="1100" spc="440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el</a:t>
            </a:r>
            <a:r>
              <a:rPr dirty="0" sz="1100" spc="450">
                <a:latin typeface="Trebuchet MS"/>
                <a:cs typeface="Trebuchet MS"/>
              </a:rPr>
              <a:t>  </a:t>
            </a:r>
            <a:r>
              <a:rPr dirty="0" sz="1100" spc="55">
                <a:latin typeface="Trebuchet MS"/>
                <a:cs typeface="Trebuchet MS"/>
              </a:rPr>
              <a:t>tiempo</a:t>
            </a:r>
            <a:r>
              <a:rPr dirty="0" sz="1100" spc="440">
                <a:latin typeface="Trebuchet MS"/>
                <a:cs typeface="Trebuchet MS"/>
              </a:rPr>
              <a:t> 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445">
                <a:latin typeface="Trebuchet MS"/>
                <a:cs typeface="Trebuchet MS"/>
              </a:rPr>
              <a:t>  </a:t>
            </a:r>
            <a:r>
              <a:rPr dirty="0" sz="1100" spc="75">
                <a:latin typeface="Trebuchet MS"/>
                <a:cs typeface="Trebuchet MS"/>
              </a:rPr>
              <a:t>carga</a:t>
            </a:r>
            <a:r>
              <a:rPr dirty="0" sz="1100" spc="445">
                <a:latin typeface="Trebuchet MS"/>
                <a:cs typeface="Trebuchet MS"/>
              </a:rPr>
              <a:t>  </a:t>
            </a:r>
            <a:r>
              <a:rPr dirty="0" sz="1100" spc="-25">
                <a:latin typeface="Trebuchet MS"/>
                <a:cs typeface="Trebuchet MS"/>
              </a:rPr>
              <a:t>del </a:t>
            </a:r>
            <a:r>
              <a:rPr dirty="0" sz="1100" spc="55">
                <a:latin typeface="Trebuchet MS"/>
                <a:cs typeface="Trebuchet MS"/>
              </a:rPr>
              <a:t>condensador.</a:t>
            </a:r>
            <a:r>
              <a:rPr dirty="0" sz="1100" spc="18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Una</a:t>
            </a:r>
            <a:r>
              <a:rPr dirty="0" sz="1100" spc="17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vez</a:t>
            </a:r>
            <a:r>
              <a:rPr dirty="0" sz="1100" spc="17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cargado,</a:t>
            </a:r>
            <a:r>
              <a:rPr dirty="0" sz="1100" spc="17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16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salida</a:t>
            </a:r>
            <a:r>
              <a:rPr dirty="0" sz="1100" spc="18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ya </a:t>
            </a:r>
            <a:r>
              <a:rPr dirty="0" sz="1100" spc="85">
                <a:latin typeface="Trebuchet MS"/>
                <a:cs typeface="Trebuchet MS"/>
              </a:rPr>
              <a:t>no</a:t>
            </a:r>
            <a:r>
              <a:rPr dirty="0" sz="1100" spc="165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varía.</a:t>
            </a:r>
            <a:r>
              <a:rPr dirty="0" sz="1100" spc="170">
                <a:latin typeface="Trebuchet MS"/>
                <a:cs typeface="Trebuchet MS"/>
              </a:rPr>
              <a:t>  </a:t>
            </a:r>
            <a:r>
              <a:rPr dirty="0" sz="1100" spc="95">
                <a:latin typeface="Trebuchet MS"/>
                <a:cs typeface="Trebuchet MS"/>
              </a:rPr>
              <a:t>No</a:t>
            </a:r>
            <a:r>
              <a:rPr dirty="0" sz="1100" spc="170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existe</a:t>
            </a:r>
            <a:r>
              <a:rPr dirty="0" sz="1100" spc="175">
                <a:latin typeface="Trebuchet MS"/>
                <a:cs typeface="Trebuchet MS"/>
              </a:rPr>
              <a:t>  </a:t>
            </a:r>
            <a:r>
              <a:rPr dirty="0" sz="1100" spc="90">
                <a:latin typeface="Trebuchet MS"/>
                <a:cs typeface="Trebuchet MS"/>
              </a:rPr>
              <a:t>un</a:t>
            </a:r>
            <a:r>
              <a:rPr dirty="0" sz="1100" spc="175">
                <a:latin typeface="Trebuchet MS"/>
                <a:cs typeface="Trebuchet MS"/>
              </a:rPr>
              <a:t>  </a:t>
            </a:r>
            <a:r>
              <a:rPr dirty="0" sz="1100" spc="65">
                <a:latin typeface="Trebuchet MS"/>
                <a:cs typeface="Trebuchet MS"/>
              </a:rPr>
              <a:t>punto</a:t>
            </a:r>
            <a:r>
              <a:rPr dirty="0" sz="1100" spc="170">
                <a:latin typeface="Trebuchet MS"/>
                <a:cs typeface="Trebuchet MS"/>
              </a:rPr>
              <a:t>  </a:t>
            </a:r>
            <a:r>
              <a:rPr dirty="0" sz="1100" spc="75">
                <a:latin typeface="Trebuchet MS"/>
                <a:cs typeface="Trebuchet MS"/>
              </a:rPr>
              <a:t>donde</a:t>
            </a:r>
            <a:r>
              <a:rPr dirty="0" sz="1100" spc="175">
                <a:latin typeface="Trebuchet MS"/>
                <a:cs typeface="Trebuchet MS"/>
              </a:rPr>
              <a:t>  </a:t>
            </a:r>
            <a:r>
              <a:rPr dirty="0" sz="1100" spc="-25">
                <a:latin typeface="Trebuchet MS"/>
                <a:cs typeface="Trebuchet MS"/>
              </a:rPr>
              <a:t>el </a:t>
            </a:r>
            <a:r>
              <a:rPr dirty="0" sz="1100" spc="70">
                <a:latin typeface="Trebuchet MS"/>
                <a:cs typeface="Trebuchet MS"/>
              </a:rPr>
              <a:t>régimen</a:t>
            </a:r>
            <a:r>
              <a:rPr dirty="0" sz="1100" spc="44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cambia,</a:t>
            </a:r>
            <a:r>
              <a:rPr dirty="0" sz="1100" spc="44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pasando</a:t>
            </a:r>
            <a:r>
              <a:rPr dirty="0" sz="1100" spc="434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44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transitorio</a:t>
            </a:r>
            <a:r>
              <a:rPr dirty="0" sz="1100" spc="450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a </a:t>
            </a:r>
            <a:r>
              <a:rPr dirty="0" sz="1100" spc="55">
                <a:latin typeface="Trebuchet MS"/>
                <a:cs typeface="Trebuchet MS"/>
              </a:rPr>
              <a:t>permanente,</a:t>
            </a:r>
            <a:r>
              <a:rPr dirty="0" sz="1100" spc="409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sino</a:t>
            </a:r>
            <a:r>
              <a:rPr dirty="0" sz="1100" spc="409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que</a:t>
            </a:r>
            <a:r>
              <a:rPr dirty="0" sz="1100" spc="41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el</a:t>
            </a:r>
            <a:r>
              <a:rPr dirty="0" sz="1100" spc="41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transitorio</a:t>
            </a:r>
            <a:r>
              <a:rPr dirty="0" sz="1100" spc="42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tiende </a:t>
            </a:r>
            <a:r>
              <a:rPr dirty="0" sz="1100" spc="55">
                <a:latin typeface="Trebuchet MS"/>
                <a:cs typeface="Trebuchet MS"/>
              </a:rPr>
              <a:t>asintóticamente</a:t>
            </a:r>
            <a:r>
              <a:rPr dirty="0" sz="1100" spc="14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al</a:t>
            </a:r>
            <a:r>
              <a:rPr dirty="0" sz="1100" spc="13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régimen</a:t>
            </a:r>
            <a:r>
              <a:rPr dirty="0" sz="1100" spc="13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permanente.</a:t>
            </a:r>
            <a:r>
              <a:rPr dirty="0" sz="1100" spc="12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En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38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práctica</a:t>
            </a:r>
            <a:r>
              <a:rPr dirty="0" sz="1100" spc="39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 spc="39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elige</a:t>
            </a:r>
            <a:r>
              <a:rPr dirty="0" sz="1100" spc="39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un</a:t>
            </a:r>
            <a:r>
              <a:rPr dirty="0" sz="1100" spc="39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valor</a:t>
            </a:r>
            <a:r>
              <a:rPr dirty="0" sz="1100" spc="40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arbitrario</a:t>
            </a:r>
            <a:r>
              <a:rPr dirty="0" sz="1100" spc="385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que </a:t>
            </a:r>
            <a:r>
              <a:rPr dirty="0" sz="1100" spc="75">
                <a:latin typeface="Trebuchet MS"/>
                <a:cs typeface="Trebuchet MS"/>
              </a:rPr>
              <a:t>depende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aplicación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que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trate.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69339" y="3702050"/>
            <a:ext cx="5636260" cy="1803400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660"/>
              </a:spcBef>
            </a:pPr>
            <a:r>
              <a:rPr dirty="0" sz="1100" spc="85" b="1">
                <a:latin typeface="Trebuchet MS"/>
                <a:cs typeface="Trebuchet MS"/>
              </a:rPr>
              <a:t>Fig.1.Transitorio</a:t>
            </a:r>
            <a:r>
              <a:rPr dirty="0" sz="1100" spc="60" b="1">
                <a:latin typeface="Trebuchet MS"/>
                <a:cs typeface="Trebuchet MS"/>
              </a:rPr>
              <a:t> </a:t>
            </a:r>
            <a:r>
              <a:rPr dirty="0" sz="1100" spc="125" b="1">
                <a:latin typeface="Trebuchet MS"/>
                <a:cs typeface="Trebuchet MS"/>
              </a:rPr>
              <a:t>de</a:t>
            </a:r>
            <a:r>
              <a:rPr dirty="0" sz="1100" spc="60" b="1">
                <a:latin typeface="Trebuchet MS"/>
                <a:cs typeface="Trebuchet MS"/>
              </a:rPr>
              <a:t> </a:t>
            </a:r>
            <a:r>
              <a:rPr dirty="0" sz="1100" spc="110" b="1">
                <a:latin typeface="Trebuchet MS"/>
                <a:cs typeface="Trebuchet MS"/>
              </a:rPr>
              <a:t>tensión</a:t>
            </a:r>
            <a:r>
              <a:rPr dirty="0" sz="1100" spc="65" b="1">
                <a:latin typeface="Trebuchet MS"/>
                <a:cs typeface="Trebuchet MS"/>
              </a:rPr>
              <a:t> </a:t>
            </a:r>
            <a:r>
              <a:rPr dirty="0" sz="1100" spc="114" b="1">
                <a:latin typeface="Trebuchet MS"/>
                <a:cs typeface="Trebuchet MS"/>
              </a:rPr>
              <a:t>en</a:t>
            </a:r>
            <a:r>
              <a:rPr dirty="0" sz="1100" spc="50" b="1">
                <a:latin typeface="Trebuchet MS"/>
                <a:cs typeface="Trebuchet MS"/>
              </a:rPr>
              <a:t> </a:t>
            </a:r>
            <a:r>
              <a:rPr dirty="0" sz="1100" spc="125" b="1">
                <a:latin typeface="Trebuchet MS"/>
                <a:cs typeface="Trebuchet MS"/>
              </a:rPr>
              <a:t>un</a:t>
            </a:r>
            <a:r>
              <a:rPr dirty="0" sz="1100" spc="60" b="1">
                <a:latin typeface="Trebuchet MS"/>
                <a:cs typeface="Trebuchet MS"/>
              </a:rPr>
              <a:t> </a:t>
            </a:r>
            <a:r>
              <a:rPr dirty="0" sz="1100" spc="65" b="1">
                <a:latin typeface="Trebuchet MS"/>
                <a:cs typeface="Trebuchet MS"/>
              </a:rPr>
              <a:t>filtro</a:t>
            </a:r>
            <a:r>
              <a:rPr dirty="0" sz="1100" spc="60" b="1">
                <a:latin typeface="Trebuchet MS"/>
                <a:cs typeface="Trebuchet MS"/>
              </a:rPr>
              <a:t> </a:t>
            </a:r>
            <a:r>
              <a:rPr dirty="0" sz="1100" spc="140" b="1">
                <a:latin typeface="Trebuchet MS"/>
                <a:cs typeface="Trebuchet MS"/>
              </a:rPr>
              <a:t>RC</a:t>
            </a:r>
            <a:r>
              <a:rPr dirty="0" sz="1100" spc="70" b="1">
                <a:latin typeface="Trebuchet MS"/>
                <a:cs typeface="Trebuchet MS"/>
              </a:rPr>
              <a:t> </a:t>
            </a:r>
            <a:r>
              <a:rPr dirty="0" sz="1100" spc="150" b="1">
                <a:latin typeface="Trebuchet MS"/>
                <a:cs typeface="Trebuchet MS"/>
              </a:rPr>
              <a:t>pasa</a:t>
            </a:r>
            <a:r>
              <a:rPr dirty="0" sz="1100" spc="65" b="1">
                <a:latin typeface="Trebuchet MS"/>
                <a:cs typeface="Trebuchet MS"/>
              </a:rPr>
              <a:t> </a:t>
            </a:r>
            <a:r>
              <a:rPr dirty="0" sz="1100" spc="70" b="1">
                <a:latin typeface="Trebuchet MS"/>
                <a:cs typeface="Trebuchet MS"/>
              </a:rPr>
              <a:t>bajo.</a:t>
            </a:r>
            <a:endParaRPr sz="1100">
              <a:latin typeface="Trebuchet MS"/>
              <a:cs typeface="Trebuchet MS"/>
            </a:endParaRPr>
          </a:p>
          <a:p>
            <a:pPr algn="just" marL="12700" marR="5080">
              <a:lnSpc>
                <a:spcPts val="1280"/>
              </a:lnSpc>
              <a:spcBef>
                <a:spcPts val="635"/>
              </a:spcBef>
            </a:pPr>
            <a:r>
              <a:rPr dirty="0" sz="1100" spc="95">
                <a:latin typeface="Trebuchet MS"/>
                <a:cs typeface="Trebuchet MS"/>
              </a:rPr>
              <a:t>Desde</a:t>
            </a:r>
            <a:r>
              <a:rPr dirty="0" sz="1100" spc="140">
                <a:latin typeface="Trebuchet MS"/>
                <a:cs typeface="Trebuchet MS"/>
              </a:rPr>
              <a:t> </a:t>
            </a:r>
            <a:r>
              <a:rPr dirty="0" sz="1100" spc="10">
                <a:latin typeface="Trebuchet MS"/>
                <a:cs typeface="Trebuchet MS"/>
              </a:rPr>
              <a:t>el</a:t>
            </a:r>
            <a:r>
              <a:rPr dirty="0" sz="1100" spc="14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punto</a:t>
            </a:r>
            <a:r>
              <a:rPr dirty="0" sz="1100" spc="13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14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vista</a:t>
            </a:r>
            <a:r>
              <a:rPr dirty="0" sz="1100" spc="135">
                <a:latin typeface="Trebuchet MS"/>
                <a:cs typeface="Trebuchet MS"/>
              </a:rPr>
              <a:t> </a:t>
            </a:r>
            <a:r>
              <a:rPr dirty="0" sz="1100" spc="10">
                <a:latin typeface="Trebuchet MS"/>
                <a:cs typeface="Trebuchet MS"/>
              </a:rPr>
              <a:t>del</a:t>
            </a:r>
            <a:r>
              <a:rPr dirty="0" sz="1100" spc="14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análisis</a:t>
            </a:r>
            <a:r>
              <a:rPr dirty="0" sz="1100" spc="135">
                <a:latin typeface="Trebuchet MS"/>
                <a:cs typeface="Trebuchet MS"/>
              </a:rPr>
              <a:t> </a:t>
            </a:r>
            <a:r>
              <a:rPr dirty="0" sz="1100" spc="10">
                <a:latin typeface="Trebuchet MS"/>
                <a:cs typeface="Trebuchet MS"/>
              </a:rPr>
              <a:t>circuital,</a:t>
            </a:r>
            <a:r>
              <a:rPr dirty="0" sz="1100" spc="140">
                <a:latin typeface="Trebuchet MS"/>
                <a:cs typeface="Trebuchet MS"/>
              </a:rPr>
              <a:t> </a:t>
            </a:r>
            <a:r>
              <a:rPr dirty="0" sz="1100" spc="10">
                <a:latin typeface="Trebuchet MS"/>
                <a:cs typeface="Trebuchet MS"/>
              </a:rPr>
              <a:t>el</a:t>
            </a:r>
            <a:r>
              <a:rPr dirty="0" sz="1100" spc="13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régimen</a:t>
            </a:r>
            <a:r>
              <a:rPr dirty="0" sz="1100" spc="145">
                <a:latin typeface="Trebuchet MS"/>
                <a:cs typeface="Trebuchet MS"/>
              </a:rPr>
              <a:t> </a:t>
            </a:r>
            <a:r>
              <a:rPr dirty="0" sz="1100" spc="10">
                <a:latin typeface="Trebuchet MS"/>
                <a:cs typeface="Trebuchet MS"/>
              </a:rPr>
              <a:t>transitorio</a:t>
            </a:r>
            <a:r>
              <a:rPr dirty="0" sz="1100" spc="13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viene</a:t>
            </a:r>
            <a:r>
              <a:rPr dirty="0" sz="1100" spc="14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dado por</a:t>
            </a:r>
            <a:r>
              <a:rPr dirty="0" sz="1100" spc="39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40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solución</a:t>
            </a:r>
            <a:r>
              <a:rPr dirty="0" sz="1100" spc="40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homogénea</a:t>
            </a:r>
            <a:r>
              <a:rPr dirty="0" sz="1100" spc="40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40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85">
                <a:latin typeface="Trebuchet MS"/>
                <a:cs typeface="Trebuchet MS"/>
              </a:rPr>
              <a:t> </a:t>
            </a:r>
            <a:r>
              <a:rPr dirty="0" u="sng" sz="1100" spc="6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2"/>
              </a:rPr>
              <a:t>ecuación</a:t>
            </a:r>
            <a:r>
              <a:rPr dirty="0" u="sng" sz="1100" spc="40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sng" sz="11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2"/>
              </a:rPr>
              <a:t>diferencial</a:t>
            </a:r>
            <a:r>
              <a:rPr dirty="0" u="sng" sz="1100" spc="40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2"/>
              </a:rPr>
              <a:t> </a:t>
            </a:r>
            <a:r>
              <a:rPr dirty="0" u="sng" sz="11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2"/>
              </a:rPr>
              <a:t>lineal</a:t>
            </a:r>
            <a:r>
              <a:rPr dirty="0" sz="1100" spc="85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que</a:t>
            </a:r>
            <a:r>
              <a:rPr dirty="0" sz="1100" spc="40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describe</a:t>
            </a:r>
            <a:r>
              <a:rPr dirty="0" sz="1100" spc="40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el </a:t>
            </a:r>
            <a:r>
              <a:rPr dirty="0" sz="1100">
                <a:latin typeface="Trebuchet MS"/>
                <a:cs typeface="Trebuchet MS"/>
              </a:rPr>
              <a:t>circuito,</a:t>
            </a:r>
            <a:r>
              <a:rPr dirty="0" sz="1100" spc="18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mientras</a:t>
            </a:r>
            <a:r>
              <a:rPr dirty="0" sz="1100" spc="185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que</a:t>
            </a:r>
            <a:r>
              <a:rPr dirty="0" sz="1100" spc="19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el</a:t>
            </a:r>
            <a:r>
              <a:rPr dirty="0" sz="1100" spc="19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régimen</a:t>
            </a:r>
            <a:r>
              <a:rPr dirty="0" sz="1100" spc="19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permanente</a:t>
            </a:r>
            <a:r>
              <a:rPr dirty="0" sz="1100" spc="19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 spc="195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obtiene</a:t>
            </a:r>
            <a:r>
              <a:rPr dirty="0" sz="1100" spc="19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19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18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solución</a:t>
            </a:r>
            <a:r>
              <a:rPr dirty="0" sz="1100" spc="18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19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la </a:t>
            </a:r>
            <a:r>
              <a:rPr dirty="0" sz="1100">
                <a:latin typeface="Trebuchet MS"/>
                <a:cs typeface="Trebuchet MS"/>
              </a:rPr>
              <a:t>particular.</a:t>
            </a:r>
            <a:r>
              <a:rPr dirty="0" sz="1100" spc="33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El</a:t>
            </a:r>
            <a:r>
              <a:rPr dirty="0" sz="1100" spc="135">
                <a:latin typeface="Trebuchet MS"/>
                <a:cs typeface="Trebuchet MS"/>
              </a:rPr>
              <a:t> </a:t>
            </a:r>
            <a:r>
              <a:rPr dirty="0" sz="1100" spc="114" b="1">
                <a:latin typeface="Trebuchet MS"/>
                <a:cs typeface="Trebuchet MS"/>
              </a:rPr>
              <a:t>amortiguamiento</a:t>
            </a:r>
            <a:r>
              <a:rPr dirty="0" sz="1100" spc="114">
                <a:latin typeface="Trebuchet MS"/>
                <a:cs typeface="Trebuchet MS"/>
              </a:rPr>
              <a:t>nos</a:t>
            </a:r>
            <a:r>
              <a:rPr dirty="0" sz="1100" spc="32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indica</a:t>
            </a:r>
            <a:r>
              <a:rPr dirty="0" sz="1100" spc="32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32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evolución</a:t>
            </a:r>
            <a:r>
              <a:rPr dirty="0" sz="1100" spc="33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del</a:t>
            </a:r>
            <a:r>
              <a:rPr dirty="0" sz="1100" spc="33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transitorio,</a:t>
            </a:r>
            <a:r>
              <a:rPr dirty="0" sz="1100" spc="33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que</a:t>
            </a:r>
            <a:r>
              <a:rPr dirty="0" sz="1100" spc="33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se </a:t>
            </a:r>
            <a:r>
              <a:rPr dirty="0" sz="1100" spc="75">
                <a:latin typeface="Trebuchet MS"/>
                <a:cs typeface="Trebuchet MS"/>
              </a:rPr>
              <a:t>puede</a:t>
            </a:r>
            <a:r>
              <a:rPr dirty="0" sz="1100" spc="6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aproximar </a:t>
            </a:r>
            <a:r>
              <a:rPr dirty="0" sz="1100" spc="75">
                <a:latin typeface="Trebuchet MS"/>
                <a:cs typeface="Trebuchet MS"/>
              </a:rPr>
              <a:t>monótonamente</a:t>
            </a:r>
            <a:r>
              <a:rPr dirty="0" sz="1100" spc="6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al</a:t>
            </a:r>
            <a:r>
              <a:rPr dirty="0" sz="1100" spc="70">
                <a:latin typeface="Trebuchet MS"/>
                <a:cs typeface="Trebuchet MS"/>
              </a:rPr>
              <a:t> régimen</a:t>
            </a:r>
            <a:r>
              <a:rPr dirty="0" sz="1100" spc="6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permanente,</a:t>
            </a:r>
            <a:r>
              <a:rPr dirty="0" sz="1100" spc="65">
                <a:latin typeface="Trebuchet MS"/>
                <a:cs typeface="Trebuchet MS"/>
              </a:rPr>
              <a:t> </a:t>
            </a:r>
            <a:r>
              <a:rPr dirty="0" sz="1100" spc="85">
                <a:latin typeface="Trebuchet MS"/>
                <a:cs typeface="Trebuchet MS"/>
              </a:rPr>
              <a:t>como</a:t>
            </a:r>
            <a:r>
              <a:rPr dirty="0" sz="1100" spc="75">
                <a:latin typeface="Trebuchet MS"/>
                <a:cs typeface="Trebuchet MS"/>
              </a:rPr>
              <a:t> en</a:t>
            </a:r>
            <a:r>
              <a:rPr dirty="0" sz="1100" spc="6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60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figura</a:t>
            </a:r>
            <a:r>
              <a:rPr dirty="0" sz="1100" spc="70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1, </a:t>
            </a:r>
            <a:r>
              <a:rPr dirty="0" sz="1100" spc="80">
                <a:latin typeface="Trebuchet MS"/>
                <a:cs typeface="Trebuchet MS"/>
              </a:rPr>
              <a:t>o</a:t>
            </a:r>
            <a:r>
              <a:rPr dirty="0" sz="1100" spc="240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bien</a:t>
            </a:r>
            <a:r>
              <a:rPr dirty="0" sz="1100" spc="24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sufrir</a:t>
            </a:r>
            <a:r>
              <a:rPr dirty="0" sz="1100" spc="22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oscilaciones</a:t>
            </a:r>
            <a:r>
              <a:rPr dirty="0" sz="1100" spc="24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amortiguadas.</a:t>
            </a:r>
            <a:r>
              <a:rPr dirty="0" sz="1100" spc="25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Este</a:t>
            </a:r>
            <a:r>
              <a:rPr dirty="0" sz="1100" spc="24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último</a:t>
            </a:r>
            <a:r>
              <a:rPr dirty="0" sz="1100" spc="24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caso</a:t>
            </a:r>
            <a:r>
              <a:rPr dirty="0" sz="1100" spc="24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puede</a:t>
            </a:r>
            <a:r>
              <a:rPr dirty="0" sz="1100" spc="23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ser</a:t>
            </a:r>
            <a:r>
              <a:rPr dirty="0" sz="1100" spc="240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peligroso </a:t>
            </a:r>
            <a:r>
              <a:rPr dirty="0" sz="1100" spc="85">
                <a:latin typeface="Trebuchet MS"/>
                <a:cs typeface="Trebuchet MS"/>
              </a:rPr>
              <a:t>pues</a:t>
            </a:r>
            <a:r>
              <a:rPr dirty="0" sz="1100" spc="28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el</a:t>
            </a:r>
            <a:r>
              <a:rPr dirty="0" sz="1100" spc="29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nivel</a:t>
            </a:r>
            <a:r>
              <a:rPr dirty="0" sz="1100" spc="29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29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tensión</a:t>
            </a:r>
            <a:r>
              <a:rPr dirty="0" sz="1100" spc="29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o</a:t>
            </a:r>
            <a:r>
              <a:rPr dirty="0" sz="1100" spc="28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corriente</a:t>
            </a:r>
            <a:r>
              <a:rPr dirty="0" sz="1100" spc="28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puede</a:t>
            </a:r>
            <a:r>
              <a:rPr dirty="0" sz="1100" spc="29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superar</a:t>
            </a:r>
            <a:r>
              <a:rPr dirty="0" sz="1100" spc="29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los</a:t>
            </a:r>
            <a:r>
              <a:rPr dirty="0" sz="1100" spc="27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niveles</a:t>
            </a:r>
            <a:r>
              <a:rPr dirty="0" sz="1100" spc="28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nominales</a:t>
            </a:r>
            <a:r>
              <a:rPr dirty="0" sz="1100" spc="285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de </a:t>
            </a:r>
            <a:r>
              <a:rPr dirty="0" sz="1100" spc="50">
                <a:latin typeface="Trebuchet MS"/>
                <a:cs typeface="Trebuchet MS"/>
              </a:rPr>
              <a:t>funcionamiento,</a:t>
            </a:r>
            <a:r>
              <a:rPr dirty="0" sz="1100" spc="55">
                <a:latin typeface="Trebuchet MS"/>
                <a:cs typeface="Trebuchet MS"/>
              </a:rPr>
              <a:t> </a:t>
            </a:r>
            <a:r>
              <a:rPr dirty="0" sz="1100" spc="85">
                <a:latin typeface="Trebuchet MS"/>
                <a:cs typeface="Trebuchet MS"/>
              </a:rPr>
              <a:t>como</a:t>
            </a:r>
            <a:r>
              <a:rPr dirty="0" sz="1100" spc="6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 spc="6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ve</a:t>
            </a:r>
            <a:r>
              <a:rPr dirty="0" sz="1100" spc="6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en</a:t>
            </a:r>
            <a:r>
              <a:rPr dirty="0" sz="1100" spc="6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55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figura</a:t>
            </a:r>
            <a:r>
              <a:rPr dirty="0" sz="1100" spc="5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2.</a:t>
            </a:r>
            <a:r>
              <a:rPr dirty="0" sz="1100" spc="6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El</a:t>
            </a:r>
            <a:r>
              <a:rPr dirty="0" sz="1100" spc="5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generador</a:t>
            </a:r>
            <a:r>
              <a:rPr dirty="0" sz="1100" spc="5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produce </a:t>
            </a:r>
            <a:r>
              <a:rPr dirty="0" sz="1100" spc="95">
                <a:latin typeface="Trebuchet MS"/>
                <a:cs typeface="Trebuchet MS"/>
              </a:rPr>
              <a:t>un</a:t>
            </a:r>
            <a:r>
              <a:rPr dirty="0" sz="1100" spc="60">
                <a:latin typeface="Trebuchet MS"/>
                <a:cs typeface="Trebuchet MS"/>
              </a:rPr>
              <a:t> tono</a:t>
            </a:r>
            <a:r>
              <a:rPr dirty="0" sz="1100" spc="5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6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10 </a:t>
            </a:r>
            <a:r>
              <a:rPr dirty="0" sz="1100" spc="65">
                <a:latin typeface="Trebuchet MS"/>
                <a:cs typeface="Trebuchet MS"/>
              </a:rPr>
              <a:t>KHz</a:t>
            </a:r>
            <a:r>
              <a:rPr dirty="0" sz="1100" spc="50">
                <a:latin typeface="Trebuchet MS"/>
                <a:cs typeface="Trebuchet MS"/>
              </a:rPr>
              <a:t> </a:t>
            </a:r>
            <a:r>
              <a:rPr dirty="0" sz="1100" spc="110">
                <a:latin typeface="Trebuchet MS"/>
                <a:cs typeface="Trebuchet MS"/>
              </a:rPr>
              <a:t>y</a:t>
            </a:r>
            <a:r>
              <a:rPr dirty="0" sz="1100" spc="65">
                <a:latin typeface="Trebuchet MS"/>
                <a:cs typeface="Trebuchet MS"/>
              </a:rPr>
              <a:t> </a:t>
            </a:r>
            <a:r>
              <a:rPr dirty="0" sz="1100" spc="114">
                <a:latin typeface="Trebuchet MS"/>
                <a:cs typeface="Trebuchet MS"/>
              </a:rPr>
              <a:t>10</a:t>
            </a:r>
            <a:r>
              <a:rPr dirty="0" sz="1100" spc="5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Vp,</a:t>
            </a:r>
            <a:r>
              <a:rPr dirty="0" sz="1100" spc="5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que</a:t>
            </a:r>
            <a:r>
              <a:rPr dirty="0" sz="1100" spc="5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 spc="5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inicia</a:t>
            </a:r>
            <a:r>
              <a:rPr dirty="0" sz="1100" spc="4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a</a:t>
            </a:r>
            <a:r>
              <a:rPr dirty="0" sz="1100" spc="6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los</a:t>
            </a:r>
            <a:r>
              <a:rPr dirty="0" sz="1100" spc="50">
                <a:latin typeface="Trebuchet MS"/>
                <a:cs typeface="Trebuchet MS"/>
              </a:rPr>
              <a:t> </a:t>
            </a:r>
            <a:r>
              <a:rPr dirty="0" sz="1100" spc="120">
                <a:latin typeface="Trebuchet MS"/>
                <a:cs typeface="Trebuchet MS"/>
              </a:rPr>
              <a:t>2</a:t>
            </a:r>
            <a:r>
              <a:rPr dirty="0" sz="1100" spc="50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ms.</a:t>
            </a:r>
            <a:endParaRPr sz="1100">
              <a:latin typeface="Trebuchet MS"/>
              <a:cs typeface="Trebuchet MS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0769" y="5812790"/>
            <a:ext cx="5535930" cy="313309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1299" y="1731114"/>
            <a:ext cx="2108835" cy="17641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9339" y="806449"/>
            <a:ext cx="5636260" cy="4940300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660"/>
              </a:spcBef>
            </a:pPr>
            <a:r>
              <a:rPr dirty="0" sz="1100" spc="85" b="1">
                <a:latin typeface="Trebuchet MS"/>
                <a:cs typeface="Trebuchet MS"/>
              </a:rPr>
              <a:t>Fig.2.</a:t>
            </a:r>
            <a:r>
              <a:rPr dirty="0" sz="1100" spc="65" b="1">
                <a:latin typeface="Trebuchet MS"/>
                <a:cs typeface="Trebuchet MS"/>
              </a:rPr>
              <a:t> </a:t>
            </a:r>
            <a:r>
              <a:rPr dirty="0" sz="1100" spc="114" b="1">
                <a:latin typeface="Trebuchet MS"/>
                <a:cs typeface="Trebuchet MS"/>
              </a:rPr>
              <a:t>Simulación</a:t>
            </a:r>
            <a:r>
              <a:rPr dirty="0" sz="1100" spc="65" b="1">
                <a:latin typeface="Trebuchet MS"/>
                <a:cs typeface="Trebuchet MS"/>
              </a:rPr>
              <a:t> </a:t>
            </a:r>
            <a:r>
              <a:rPr dirty="0" sz="1100" spc="120" b="1">
                <a:latin typeface="Trebuchet MS"/>
                <a:cs typeface="Trebuchet MS"/>
              </a:rPr>
              <a:t>de</a:t>
            </a:r>
            <a:r>
              <a:rPr dirty="0" sz="1100" spc="60" b="1">
                <a:latin typeface="Trebuchet MS"/>
                <a:cs typeface="Trebuchet MS"/>
              </a:rPr>
              <a:t> </a:t>
            </a:r>
            <a:r>
              <a:rPr dirty="0" sz="1100" spc="125" b="1">
                <a:latin typeface="Trebuchet MS"/>
                <a:cs typeface="Trebuchet MS"/>
              </a:rPr>
              <a:t>un</a:t>
            </a:r>
            <a:r>
              <a:rPr dirty="0" sz="1100" spc="65" b="1">
                <a:latin typeface="Trebuchet MS"/>
                <a:cs typeface="Trebuchet MS"/>
              </a:rPr>
              <a:t> </a:t>
            </a:r>
            <a:r>
              <a:rPr dirty="0" sz="1100" spc="95" b="1">
                <a:latin typeface="Trebuchet MS"/>
                <a:cs typeface="Trebuchet MS"/>
              </a:rPr>
              <a:t>transitorio</a:t>
            </a:r>
            <a:r>
              <a:rPr dirty="0" sz="1100" spc="75" b="1">
                <a:latin typeface="Trebuchet MS"/>
                <a:cs typeface="Trebuchet MS"/>
              </a:rPr>
              <a:t> </a:t>
            </a:r>
            <a:r>
              <a:rPr dirty="0" sz="1100" spc="120" b="1">
                <a:latin typeface="Trebuchet MS"/>
                <a:cs typeface="Trebuchet MS"/>
              </a:rPr>
              <a:t>de</a:t>
            </a:r>
            <a:r>
              <a:rPr dirty="0" sz="1100" spc="60" b="1">
                <a:latin typeface="Trebuchet MS"/>
                <a:cs typeface="Trebuchet MS"/>
              </a:rPr>
              <a:t> </a:t>
            </a:r>
            <a:r>
              <a:rPr dirty="0" sz="1100" spc="110" b="1">
                <a:latin typeface="Trebuchet MS"/>
                <a:cs typeface="Trebuchet MS"/>
              </a:rPr>
              <a:t>tensión</a:t>
            </a:r>
            <a:r>
              <a:rPr dirty="0" sz="1100" spc="55" b="1">
                <a:latin typeface="Trebuchet MS"/>
                <a:cs typeface="Trebuchet MS"/>
              </a:rPr>
              <a:t> </a:t>
            </a:r>
            <a:r>
              <a:rPr dirty="0" sz="1100" spc="110" b="1">
                <a:latin typeface="Trebuchet MS"/>
                <a:cs typeface="Trebuchet MS"/>
              </a:rPr>
              <a:t>con</a:t>
            </a:r>
            <a:r>
              <a:rPr dirty="0" sz="1100" spc="65" b="1">
                <a:latin typeface="Trebuchet MS"/>
                <a:cs typeface="Trebuchet MS"/>
              </a:rPr>
              <a:t> </a:t>
            </a:r>
            <a:r>
              <a:rPr dirty="0" sz="1100" spc="100" b="1">
                <a:latin typeface="Trebuchet MS"/>
                <a:cs typeface="Trebuchet MS"/>
              </a:rPr>
              <a:t>sobreimpulso.</a:t>
            </a:r>
            <a:endParaRPr sz="1100">
              <a:latin typeface="Trebuchet MS"/>
              <a:cs typeface="Trebuchet MS"/>
            </a:endParaRPr>
          </a:p>
          <a:p>
            <a:pPr algn="just" marL="12700" marR="10160">
              <a:lnSpc>
                <a:spcPts val="1280"/>
              </a:lnSpc>
              <a:spcBef>
                <a:spcPts val="635"/>
              </a:spcBef>
            </a:pPr>
            <a:r>
              <a:rPr dirty="0" sz="1100" spc="95">
                <a:latin typeface="Trebuchet MS"/>
                <a:cs typeface="Trebuchet MS"/>
              </a:rPr>
              <a:t>Desde</a:t>
            </a:r>
            <a:r>
              <a:rPr dirty="0" sz="1100" spc="190">
                <a:latin typeface="Trebuchet MS"/>
                <a:cs typeface="Trebuchet MS"/>
              </a:rPr>
              <a:t> </a:t>
            </a:r>
            <a:r>
              <a:rPr dirty="0" sz="1100" spc="10">
                <a:latin typeface="Trebuchet MS"/>
                <a:cs typeface="Trebuchet MS"/>
              </a:rPr>
              <a:t>el</a:t>
            </a:r>
            <a:r>
              <a:rPr dirty="0" sz="1100" spc="19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punto</a:t>
            </a:r>
            <a:r>
              <a:rPr dirty="0" sz="1100" spc="19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204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vista</a:t>
            </a:r>
            <a:r>
              <a:rPr dirty="0" sz="1100" spc="195">
                <a:latin typeface="Trebuchet MS"/>
                <a:cs typeface="Trebuchet MS"/>
              </a:rPr>
              <a:t> </a:t>
            </a:r>
            <a:r>
              <a:rPr dirty="0" sz="1100" spc="10">
                <a:latin typeface="Trebuchet MS"/>
                <a:cs typeface="Trebuchet MS"/>
              </a:rPr>
              <a:t>tecnológico,</a:t>
            </a:r>
            <a:r>
              <a:rPr dirty="0" sz="1100" spc="19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los</a:t>
            </a:r>
            <a:r>
              <a:rPr dirty="0" sz="1100" spc="185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transitorios</a:t>
            </a:r>
            <a:r>
              <a:rPr dirty="0" sz="1100" spc="19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son</a:t>
            </a:r>
            <a:r>
              <a:rPr dirty="0" sz="1100" spc="18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195">
                <a:latin typeface="Trebuchet MS"/>
                <a:cs typeface="Trebuchet MS"/>
              </a:rPr>
              <a:t> </a:t>
            </a:r>
            <a:r>
              <a:rPr dirty="0" sz="1100" spc="85">
                <a:latin typeface="Trebuchet MS"/>
                <a:cs typeface="Trebuchet MS"/>
              </a:rPr>
              <a:t>gran</a:t>
            </a:r>
            <a:r>
              <a:rPr dirty="0" sz="1100" spc="200">
                <a:latin typeface="Trebuchet MS"/>
                <a:cs typeface="Trebuchet MS"/>
              </a:rPr>
              <a:t> </a:t>
            </a:r>
            <a:r>
              <a:rPr dirty="0" sz="1100" spc="35">
                <a:latin typeface="Trebuchet MS"/>
                <a:cs typeface="Trebuchet MS"/>
              </a:rPr>
              <a:t>importancia. </a:t>
            </a:r>
            <a:r>
              <a:rPr dirty="0" sz="1100" spc="114">
                <a:latin typeface="Trebuchet MS"/>
                <a:cs typeface="Trebuchet MS"/>
              </a:rPr>
              <a:t>Se</a:t>
            </a:r>
            <a:r>
              <a:rPr dirty="0" sz="1100" spc="35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producen</a:t>
            </a:r>
            <a:r>
              <a:rPr dirty="0" sz="1100" spc="35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en</a:t>
            </a:r>
            <a:r>
              <a:rPr dirty="0" sz="1100" spc="35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todos</a:t>
            </a:r>
            <a:r>
              <a:rPr dirty="0" sz="1100" spc="35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los</a:t>
            </a:r>
            <a:r>
              <a:rPr dirty="0" sz="1100" spc="35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circuitos</a:t>
            </a:r>
            <a:r>
              <a:rPr dirty="0" sz="1100" spc="35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(el</a:t>
            </a:r>
            <a:r>
              <a:rPr dirty="0" sz="1100" spc="35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encendido</a:t>
            </a:r>
            <a:r>
              <a:rPr dirty="0" sz="1100" spc="350">
                <a:latin typeface="Trebuchet MS"/>
                <a:cs typeface="Trebuchet MS"/>
              </a:rPr>
              <a:t> </a:t>
            </a:r>
            <a:r>
              <a:rPr dirty="0" sz="1100" spc="100">
                <a:latin typeface="Trebuchet MS"/>
                <a:cs typeface="Trebuchet MS"/>
              </a:rPr>
              <a:t>ya</a:t>
            </a:r>
            <a:r>
              <a:rPr dirty="0" sz="1100" spc="36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es</a:t>
            </a:r>
            <a:r>
              <a:rPr dirty="0" sz="1100" spc="35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un</a:t>
            </a:r>
            <a:r>
              <a:rPr dirty="0" sz="1100" spc="35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transitorio)</a:t>
            </a:r>
            <a:r>
              <a:rPr dirty="0" sz="1100" spc="355">
                <a:latin typeface="Trebuchet MS"/>
                <a:cs typeface="Trebuchet MS"/>
              </a:rPr>
              <a:t> </a:t>
            </a:r>
            <a:r>
              <a:rPr dirty="0" sz="1100" spc="110">
                <a:latin typeface="Trebuchet MS"/>
                <a:cs typeface="Trebuchet MS"/>
              </a:rPr>
              <a:t>y</a:t>
            </a:r>
            <a:r>
              <a:rPr dirty="0" sz="1100" spc="35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se </a:t>
            </a:r>
            <a:r>
              <a:rPr dirty="0" sz="1100" spc="70">
                <a:latin typeface="Trebuchet MS"/>
                <a:cs typeface="Trebuchet MS"/>
              </a:rPr>
              <a:t>suelen</a:t>
            </a:r>
            <a:r>
              <a:rPr dirty="0" sz="1100" spc="290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extinguir</a:t>
            </a:r>
            <a:r>
              <a:rPr dirty="0" sz="1100" spc="29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29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forma</a:t>
            </a:r>
            <a:r>
              <a:rPr dirty="0" sz="1100" spc="295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natural</a:t>
            </a:r>
            <a:r>
              <a:rPr dirty="0" sz="1100" spc="29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sin</a:t>
            </a:r>
            <a:r>
              <a:rPr dirty="0" sz="1100" spc="30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causar</a:t>
            </a:r>
            <a:r>
              <a:rPr dirty="0" sz="1100" spc="29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problemas,</a:t>
            </a:r>
            <a:r>
              <a:rPr dirty="0" sz="1100" spc="30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pero</a:t>
            </a:r>
            <a:r>
              <a:rPr dirty="0" sz="1100" spc="29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existen</a:t>
            </a:r>
            <a:r>
              <a:rPr dirty="0" sz="1100" spc="29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casos </a:t>
            </a:r>
            <a:r>
              <a:rPr dirty="0" sz="1100" spc="75">
                <a:latin typeface="Trebuchet MS"/>
                <a:cs typeface="Trebuchet MS"/>
              </a:rPr>
              <a:t>donde</a:t>
            </a:r>
            <a:r>
              <a:rPr dirty="0" sz="1100" spc="90">
                <a:latin typeface="Trebuchet MS"/>
                <a:cs typeface="Trebuchet MS"/>
              </a:rPr>
              <a:t> se</a:t>
            </a:r>
            <a:r>
              <a:rPr dirty="0" sz="1100" spc="8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deben</a:t>
            </a:r>
            <a:r>
              <a:rPr dirty="0" sz="1100" spc="8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limitar</a:t>
            </a:r>
            <a:r>
              <a:rPr dirty="0" sz="1100" spc="90">
                <a:latin typeface="Trebuchet MS"/>
                <a:cs typeface="Trebuchet MS"/>
              </a:rPr>
              <a:t> </a:t>
            </a:r>
            <a:r>
              <a:rPr dirty="0" sz="1100" spc="85">
                <a:latin typeface="Trebuchet MS"/>
                <a:cs typeface="Trebuchet MS"/>
              </a:rPr>
              <a:t>pues </a:t>
            </a:r>
            <a:r>
              <a:rPr dirty="0" sz="1100" spc="75">
                <a:latin typeface="Trebuchet MS"/>
                <a:cs typeface="Trebuchet MS"/>
              </a:rPr>
              <a:t>pueden</a:t>
            </a:r>
            <a:r>
              <a:rPr dirty="0" sz="1100" spc="9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provocar</a:t>
            </a:r>
            <a:r>
              <a:rPr dirty="0" sz="1100" spc="90">
                <a:latin typeface="Trebuchet MS"/>
                <a:cs typeface="Trebuchet MS"/>
              </a:rPr>
              <a:t> un </a:t>
            </a:r>
            <a:r>
              <a:rPr dirty="0" sz="1100" spc="70">
                <a:latin typeface="Trebuchet MS"/>
                <a:cs typeface="Trebuchet MS"/>
              </a:rPr>
              <a:t>mal</a:t>
            </a:r>
            <a:r>
              <a:rPr dirty="0" sz="1100" spc="10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funcionamiento</a:t>
            </a:r>
            <a:r>
              <a:rPr dirty="0" sz="1100" spc="85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o</a:t>
            </a:r>
            <a:r>
              <a:rPr dirty="0" sz="1100" spc="75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incluso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4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destrucción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55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algún</a:t>
            </a:r>
            <a:r>
              <a:rPr dirty="0" sz="1100" spc="5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componente.</a:t>
            </a:r>
            <a:r>
              <a:rPr dirty="0" sz="1100" spc="6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Debe</a:t>
            </a:r>
            <a:r>
              <a:rPr dirty="0" sz="1100" spc="5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prestarse</a:t>
            </a:r>
            <a:r>
              <a:rPr dirty="0" sz="1100" spc="55">
                <a:latin typeface="Trebuchet MS"/>
                <a:cs typeface="Trebuchet MS"/>
              </a:rPr>
              <a:t> atención</a:t>
            </a:r>
            <a:r>
              <a:rPr dirty="0" sz="1100" spc="6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a</a:t>
            </a:r>
            <a:r>
              <a:rPr dirty="0" sz="1100" spc="6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los</a:t>
            </a:r>
            <a:r>
              <a:rPr dirty="0" sz="1100" spc="60">
                <a:latin typeface="Trebuchet MS"/>
                <a:cs typeface="Trebuchet MS"/>
              </a:rPr>
              <a:t> </a:t>
            </a:r>
            <a:r>
              <a:rPr dirty="0" sz="1100" spc="35">
                <a:latin typeface="Trebuchet MS"/>
                <a:cs typeface="Trebuchet MS"/>
              </a:rPr>
              <a:t>transitorios </a:t>
            </a:r>
            <a:r>
              <a:rPr dirty="0" sz="1100" spc="50">
                <a:latin typeface="Trebuchet MS"/>
                <a:cs typeface="Trebuchet MS"/>
              </a:rPr>
              <a:t>principalmente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en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las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siguientes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40">
                <a:latin typeface="Trebuchet MS"/>
                <a:cs typeface="Trebuchet MS"/>
              </a:rPr>
              <a:t>situaciones: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100">
              <a:latin typeface="Trebuchet MS"/>
              <a:cs typeface="Trebuchet MS"/>
            </a:endParaRPr>
          </a:p>
          <a:p>
            <a:pPr algn="just" marL="256540" marR="12700" indent="-228600">
              <a:lnSpc>
                <a:spcPct val="98100"/>
              </a:lnSpc>
              <a:buFont typeface="Symbol"/>
              <a:buChar char=""/>
              <a:tabLst>
                <a:tab pos="256540" algn="l"/>
                <a:tab pos="469265" algn="l"/>
              </a:tabLst>
            </a:pP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100" spc="50">
                <a:latin typeface="Trebuchet MS"/>
                <a:cs typeface="Trebuchet MS"/>
              </a:rPr>
              <a:t>Encendido.</a:t>
            </a:r>
            <a:r>
              <a:rPr dirty="0" sz="1100" spc="38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Transitorios</a:t>
            </a:r>
            <a:r>
              <a:rPr dirty="0" sz="1100" spc="37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en</a:t>
            </a:r>
            <a:r>
              <a:rPr dirty="0" sz="1100" spc="38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las</a:t>
            </a:r>
            <a:r>
              <a:rPr dirty="0" sz="1100" spc="37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líneas</a:t>
            </a:r>
            <a:r>
              <a:rPr dirty="0" sz="1100" spc="38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37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alimentación</a:t>
            </a:r>
            <a:r>
              <a:rPr dirty="0" sz="1100" spc="38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pueden</a:t>
            </a:r>
            <a:r>
              <a:rPr dirty="0" sz="1100" spc="380">
                <a:latin typeface="Trebuchet MS"/>
                <a:cs typeface="Trebuchet MS"/>
              </a:rPr>
              <a:t> </a:t>
            </a:r>
            <a:r>
              <a:rPr dirty="0" sz="1100" spc="35">
                <a:latin typeface="Trebuchet MS"/>
                <a:cs typeface="Trebuchet MS"/>
              </a:rPr>
              <a:t>destruir </a:t>
            </a:r>
            <a:r>
              <a:rPr dirty="0" sz="1100" spc="75">
                <a:latin typeface="Trebuchet MS"/>
                <a:cs typeface="Trebuchet MS"/>
              </a:rPr>
              <a:t>algún</a:t>
            </a:r>
            <a:r>
              <a:rPr dirty="0" sz="1100" spc="35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componente.</a:t>
            </a:r>
            <a:r>
              <a:rPr dirty="0" sz="1100" spc="340">
                <a:latin typeface="Trebuchet MS"/>
                <a:cs typeface="Trebuchet MS"/>
              </a:rPr>
              <a:t> </a:t>
            </a:r>
            <a:r>
              <a:rPr dirty="0" sz="1100" spc="100">
                <a:latin typeface="Trebuchet MS"/>
                <a:cs typeface="Trebuchet MS"/>
              </a:rPr>
              <a:t>En</a:t>
            </a:r>
            <a:r>
              <a:rPr dirty="0" sz="1100" spc="35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los</a:t>
            </a:r>
            <a:r>
              <a:rPr dirty="0" sz="1100" spc="355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amplificadores</a:t>
            </a:r>
            <a:r>
              <a:rPr dirty="0" sz="1100" spc="35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operacionales</a:t>
            </a:r>
            <a:r>
              <a:rPr dirty="0" sz="1100" spc="355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o</a:t>
            </a:r>
            <a:r>
              <a:rPr dirty="0" sz="1100" spc="35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circuitos</a:t>
            </a:r>
            <a:r>
              <a:rPr dirty="0" sz="1100" spc="36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cmos puede</a:t>
            </a:r>
            <a:r>
              <a:rPr dirty="0" sz="1100" spc="8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presentarse</a:t>
            </a:r>
            <a:r>
              <a:rPr dirty="0" sz="1100" spc="8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el</a:t>
            </a:r>
            <a:r>
              <a:rPr dirty="0" sz="1100" spc="8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fenómeno de</a:t>
            </a:r>
            <a:r>
              <a:rPr dirty="0" sz="1100" spc="8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Latch-</a:t>
            </a:r>
            <a:r>
              <a:rPr dirty="0" sz="1100" spc="-25">
                <a:latin typeface="Trebuchet MS"/>
                <a:cs typeface="Trebuchet MS"/>
              </a:rPr>
              <a:t>up.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Font typeface="Symbol"/>
              <a:buChar char=""/>
            </a:pPr>
            <a:endParaRPr sz="1100">
              <a:latin typeface="Trebuchet MS"/>
              <a:cs typeface="Trebuchet MS"/>
            </a:endParaRPr>
          </a:p>
          <a:p>
            <a:pPr algn="just" marL="256540" marR="10160" indent="-228600">
              <a:lnSpc>
                <a:spcPct val="98500"/>
              </a:lnSpc>
              <a:buFont typeface="Symbol"/>
              <a:buChar char=""/>
              <a:tabLst>
                <a:tab pos="256540" algn="l"/>
                <a:tab pos="469265" algn="l"/>
              </a:tabLst>
            </a:pP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100" spc="70">
                <a:latin typeface="Trebuchet MS"/>
                <a:cs typeface="Trebuchet MS"/>
              </a:rPr>
              <a:t>Conmutación</a:t>
            </a:r>
            <a:r>
              <a:rPr dirty="0" sz="1100" spc="390">
                <a:latin typeface="Trebuchet MS"/>
                <a:cs typeface="Trebuchet MS"/>
              </a:rPr>
              <a:t>  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395">
                <a:latin typeface="Trebuchet MS"/>
                <a:cs typeface="Trebuchet MS"/>
              </a:rPr>
              <a:t>   </a:t>
            </a:r>
            <a:r>
              <a:rPr dirty="0" sz="1100" spc="50">
                <a:latin typeface="Trebuchet MS"/>
                <a:cs typeface="Trebuchet MS"/>
              </a:rPr>
              <a:t>inductancias:</a:t>
            </a:r>
            <a:r>
              <a:rPr dirty="0" sz="1100" spc="395">
                <a:latin typeface="Trebuchet MS"/>
                <a:cs typeface="Trebuchet MS"/>
              </a:rPr>
              <a:t>   </a:t>
            </a:r>
            <a:r>
              <a:rPr dirty="0" sz="1100">
                <a:latin typeface="Trebuchet MS"/>
                <a:cs typeface="Trebuchet MS"/>
              </a:rPr>
              <a:t>relés,</a:t>
            </a:r>
            <a:r>
              <a:rPr dirty="0" sz="1100" spc="400">
                <a:latin typeface="Trebuchet MS"/>
                <a:cs typeface="Trebuchet MS"/>
              </a:rPr>
              <a:t>   </a:t>
            </a:r>
            <a:r>
              <a:rPr dirty="0" sz="1100" spc="50">
                <a:latin typeface="Trebuchet MS"/>
                <a:cs typeface="Trebuchet MS"/>
              </a:rPr>
              <a:t>motores,</a:t>
            </a:r>
            <a:r>
              <a:rPr dirty="0" sz="1100" spc="390">
                <a:latin typeface="Trebuchet MS"/>
                <a:cs typeface="Trebuchet MS"/>
              </a:rPr>
              <a:t>   </a:t>
            </a:r>
            <a:r>
              <a:rPr dirty="0" sz="1100" spc="45">
                <a:latin typeface="Trebuchet MS"/>
                <a:cs typeface="Trebuchet MS"/>
              </a:rPr>
              <a:t>actuadores </a:t>
            </a:r>
            <a:r>
              <a:rPr dirty="0" sz="1100" spc="20">
                <a:latin typeface="Trebuchet MS"/>
                <a:cs typeface="Trebuchet MS"/>
              </a:rPr>
              <a:t>electromagnéticos...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 spc="110">
                <a:latin typeface="Trebuchet MS"/>
                <a:cs typeface="Trebuchet MS"/>
              </a:rPr>
              <a:t>Son</a:t>
            </a:r>
            <a:r>
              <a:rPr dirty="0" sz="1100" spc="27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peligrosos</a:t>
            </a:r>
            <a:r>
              <a:rPr dirty="0" sz="1100" spc="27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para</a:t>
            </a:r>
            <a:r>
              <a:rPr dirty="0" sz="1100" spc="280">
                <a:latin typeface="Trebuchet MS"/>
                <a:cs typeface="Trebuchet MS"/>
              </a:rPr>
              <a:t> </a:t>
            </a:r>
            <a:r>
              <a:rPr dirty="0" sz="1100" spc="20">
                <a:latin typeface="Trebuchet MS"/>
                <a:cs typeface="Trebuchet MS"/>
              </a:rPr>
              <a:t>el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elemento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potencia</a:t>
            </a:r>
            <a:r>
              <a:rPr dirty="0" sz="1100" spc="28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que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 spc="30">
                <a:latin typeface="Trebuchet MS"/>
                <a:cs typeface="Trebuchet MS"/>
              </a:rPr>
              <a:t>los </a:t>
            </a:r>
            <a:r>
              <a:rPr dirty="0" sz="1100" spc="50">
                <a:latin typeface="Trebuchet MS"/>
                <a:cs typeface="Trebuchet MS"/>
              </a:rPr>
              <a:t>gobierna.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 spc="120">
                <a:latin typeface="Trebuchet MS"/>
                <a:cs typeface="Trebuchet MS"/>
              </a:rPr>
              <a:t>Se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suelen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proteger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con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40">
                <a:latin typeface="Trebuchet MS"/>
                <a:cs typeface="Trebuchet MS"/>
              </a:rPr>
              <a:t>diodos.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Symbol"/>
              <a:buChar char=""/>
            </a:pPr>
            <a:endParaRPr sz="1100">
              <a:latin typeface="Trebuchet MS"/>
              <a:cs typeface="Trebuchet MS"/>
            </a:endParaRPr>
          </a:p>
          <a:p>
            <a:pPr algn="just" marL="256540" marR="10160" indent="-228600">
              <a:lnSpc>
                <a:spcPct val="97400"/>
              </a:lnSpc>
              <a:buFont typeface="Symbol"/>
              <a:buChar char=""/>
              <a:tabLst>
                <a:tab pos="256540" algn="l"/>
                <a:tab pos="469265" algn="l"/>
              </a:tabLst>
            </a:pP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100" spc="65">
                <a:latin typeface="Trebuchet MS"/>
                <a:cs typeface="Trebuchet MS"/>
              </a:rPr>
              <a:t>Líneas</a:t>
            </a:r>
            <a:r>
              <a:rPr dirty="0" sz="1100" spc="195">
                <a:latin typeface="Trebuchet MS"/>
                <a:cs typeface="Trebuchet MS"/>
              </a:rPr>
              <a:t> 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200">
                <a:latin typeface="Trebuchet MS"/>
                <a:cs typeface="Trebuchet MS"/>
              </a:rPr>
              <a:t>  </a:t>
            </a:r>
            <a:r>
              <a:rPr dirty="0" sz="1100" spc="55">
                <a:latin typeface="Trebuchet MS"/>
                <a:cs typeface="Trebuchet MS"/>
              </a:rPr>
              <a:t>transmisión.</a:t>
            </a:r>
            <a:r>
              <a:rPr dirty="0" sz="1100" spc="195">
                <a:latin typeface="Trebuchet MS"/>
                <a:cs typeface="Trebuchet MS"/>
              </a:rPr>
              <a:t>  </a:t>
            </a:r>
            <a:r>
              <a:rPr dirty="0" sz="1100" spc="100">
                <a:latin typeface="Trebuchet MS"/>
                <a:cs typeface="Trebuchet MS"/>
              </a:rPr>
              <a:t>En</a:t>
            </a:r>
            <a:r>
              <a:rPr dirty="0" sz="1100" spc="195">
                <a:latin typeface="Trebuchet MS"/>
                <a:cs typeface="Trebuchet MS"/>
              </a:rPr>
              <a:t>  </a:t>
            </a:r>
            <a:r>
              <a:rPr dirty="0" sz="1100" spc="55">
                <a:latin typeface="Trebuchet MS"/>
                <a:cs typeface="Trebuchet MS"/>
              </a:rPr>
              <a:t>líneas</a:t>
            </a:r>
            <a:r>
              <a:rPr dirty="0" sz="1100" spc="200">
                <a:latin typeface="Trebuchet MS"/>
                <a:cs typeface="Trebuchet MS"/>
              </a:rPr>
              <a:t> 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195">
                <a:latin typeface="Trebuchet MS"/>
                <a:cs typeface="Trebuchet MS"/>
              </a:rPr>
              <a:t>  </a:t>
            </a:r>
            <a:r>
              <a:rPr dirty="0" sz="1100" spc="65">
                <a:latin typeface="Trebuchet MS"/>
                <a:cs typeface="Trebuchet MS"/>
              </a:rPr>
              <a:t>transmisión</a:t>
            </a:r>
            <a:r>
              <a:rPr dirty="0" sz="1100" spc="200">
                <a:latin typeface="Trebuchet MS"/>
                <a:cs typeface="Trebuchet MS"/>
              </a:rPr>
              <a:t>  </a:t>
            </a:r>
            <a:r>
              <a:rPr dirty="0" sz="1100" spc="40">
                <a:latin typeface="Trebuchet MS"/>
                <a:cs typeface="Trebuchet MS"/>
              </a:rPr>
              <a:t>incorrectamente </a:t>
            </a:r>
            <a:r>
              <a:rPr dirty="0" sz="1100" spc="80">
                <a:latin typeface="Trebuchet MS"/>
                <a:cs typeface="Trebuchet MS"/>
              </a:rPr>
              <a:t>adaptadas</a:t>
            </a:r>
            <a:r>
              <a:rPr dirty="0" sz="1100" spc="15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 spc="15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producen</a:t>
            </a:r>
            <a:r>
              <a:rPr dirty="0" sz="1100" spc="155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reflexiones</a:t>
            </a:r>
            <a:r>
              <a:rPr dirty="0" sz="1100" spc="15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que,</a:t>
            </a:r>
            <a:r>
              <a:rPr dirty="0" sz="1100" spc="155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en</a:t>
            </a:r>
            <a:r>
              <a:rPr dirty="0" sz="1100" spc="16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el</a:t>
            </a:r>
            <a:r>
              <a:rPr dirty="0" sz="1100" spc="160">
                <a:latin typeface="Trebuchet MS"/>
                <a:cs typeface="Trebuchet MS"/>
              </a:rPr>
              <a:t> </a:t>
            </a:r>
            <a:r>
              <a:rPr dirty="0" sz="1100" spc="85">
                <a:latin typeface="Trebuchet MS"/>
                <a:cs typeface="Trebuchet MS"/>
              </a:rPr>
              <a:t>caso</a:t>
            </a:r>
            <a:r>
              <a:rPr dirty="0" sz="1100" spc="16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15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circuitos</a:t>
            </a:r>
            <a:r>
              <a:rPr dirty="0" sz="1100" spc="16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digitales,</a:t>
            </a:r>
            <a:r>
              <a:rPr dirty="0" sz="1100" spc="17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se comportan</a:t>
            </a:r>
            <a:r>
              <a:rPr dirty="0" sz="1100" spc="480">
                <a:latin typeface="Trebuchet MS"/>
                <a:cs typeface="Trebuchet MS"/>
              </a:rPr>
              <a:t> </a:t>
            </a:r>
            <a:r>
              <a:rPr dirty="0" sz="1100" spc="85">
                <a:latin typeface="Trebuchet MS"/>
                <a:cs typeface="Trebuchet MS"/>
              </a:rPr>
              <a:t>como</a:t>
            </a:r>
            <a:r>
              <a:rPr dirty="0" sz="1100" spc="47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transitorios.</a:t>
            </a:r>
            <a:r>
              <a:rPr dirty="0" sz="1100" spc="470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También</a:t>
            </a:r>
            <a:r>
              <a:rPr dirty="0" sz="1100" spc="47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estas</a:t>
            </a:r>
            <a:r>
              <a:rPr dirty="0" sz="1100" spc="48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líneas</a:t>
            </a:r>
            <a:r>
              <a:rPr dirty="0" sz="1100" spc="47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son</a:t>
            </a:r>
            <a:r>
              <a:rPr dirty="0" sz="1100" spc="47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susceptibles</a:t>
            </a:r>
            <a:r>
              <a:rPr dirty="0" sz="1100" spc="465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de </a:t>
            </a:r>
            <a:r>
              <a:rPr dirty="0" sz="1100" spc="50">
                <a:latin typeface="Trebuchet MS"/>
                <a:cs typeface="Trebuchet MS"/>
              </a:rPr>
              <a:t>captar</a:t>
            </a:r>
            <a:r>
              <a:rPr dirty="0" sz="1100" spc="30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ruidos</a:t>
            </a:r>
            <a:r>
              <a:rPr dirty="0" sz="1100" spc="31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30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diversa</a:t>
            </a:r>
            <a:r>
              <a:rPr dirty="0" sz="1100" spc="31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procedencia</a:t>
            </a:r>
            <a:r>
              <a:rPr dirty="0" sz="1100" spc="31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que</a:t>
            </a:r>
            <a:r>
              <a:rPr dirty="0" sz="1100" spc="30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 spc="31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acoplan</a:t>
            </a:r>
            <a:r>
              <a:rPr dirty="0" sz="1100" spc="31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a</a:t>
            </a:r>
            <a:r>
              <a:rPr dirty="0" sz="1100" spc="31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ellas</a:t>
            </a:r>
            <a:r>
              <a:rPr dirty="0" sz="1100" spc="31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llevando</a:t>
            </a:r>
            <a:r>
              <a:rPr dirty="0" sz="1100" spc="310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la </a:t>
            </a:r>
            <a:r>
              <a:rPr dirty="0" sz="1100" spc="70">
                <a:latin typeface="Trebuchet MS"/>
                <a:cs typeface="Trebuchet MS"/>
              </a:rPr>
              <a:t>señal</a:t>
            </a:r>
            <a:r>
              <a:rPr dirty="0" sz="1100" spc="120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fuera</a:t>
            </a:r>
            <a:r>
              <a:rPr dirty="0" sz="1100" spc="125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del</a:t>
            </a:r>
            <a:r>
              <a:rPr dirty="0" sz="1100" spc="125">
                <a:latin typeface="Trebuchet MS"/>
                <a:cs typeface="Trebuchet MS"/>
              </a:rPr>
              <a:t>  </a:t>
            </a:r>
            <a:r>
              <a:rPr dirty="0" sz="1100" spc="90">
                <a:latin typeface="Trebuchet MS"/>
                <a:cs typeface="Trebuchet MS"/>
              </a:rPr>
              <a:t>margen</a:t>
            </a:r>
            <a:r>
              <a:rPr dirty="0" sz="1100" spc="130">
                <a:latin typeface="Trebuchet MS"/>
                <a:cs typeface="Trebuchet MS"/>
              </a:rPr>
              <a:t> 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130">
                <a:latin typeface="Trebuchet MS"/>
                <a:cs typeface="Trebuchet MS"/>
              </a:rPr>
              <a:t>  </a:t>
            </a:r>
            <a:r>
              <a:rPr dirty="0" sz="1100" spc="50">
                <a:latin typeface="Trebuchet MS"/>
                <a:cs typeface="Trebuchet MS"/>
              </a:rPr>
              <a:t>funcionamiento.</a:t>
            </a:r>
            <a:r>
              <a:rPr dirty="0" sz="1100" spc="125">
                <a:latin typeface="Trebuchet MS"/>
                <a:cs typeface="Trebuchet MS"/>
              </a:rPr>
              <a:t>  </a:t>
            </a:r>
            <a:r>
              <a:rPr dirty="0" sz="1100" spc="85">
                <a:latin typeface="Trebuchet MS"/>
                <a:cs typeface="Trebuchet MS"/>
              </a:rPr>
              <a:t>Algunas</a:t>
            </a:r>
            <a:r>
              <a:rPr dirty="0" sz="1100" spc="125">
                <a:latin typeface="Trebuchet MS"/>
                <a:cs typeface="Trebuchet MS"/>
              </a:rPr>
              <a:t>  </a:t>
            </a:r>
            <a:r>
              <a:rPr dirty="0" sz="1100" spc="45">
                <a:latin typeface="Trebuchet MS"/>
                <a:cs typeface="Trebuchet MS"/>
              </a:rPr>
              <a:t>familias</a:t>
            </a:r>
            <a:r>
              <a:rPr dirty="0" sz="1100" spc="125">
                <a:latin typeface="Trebuchet MS"/>
                <a:cs typeface="Trebuchet MS"/>
              </a:rPr>
              <a:t>  </a:t>
            </a:r>
            <a:r>
              <a:rPr dirty="0" sz="1100" spc="35">
                <a:latin typeface="Trebuchet MS"/>
                <a:cs typeface="Trebuchet MS"/>
              </a:rPr>
              <a:t>digitales </a:t>
            </a:r>
            <a:r>
              <a:rPr dirty="0" sz="1100" spc="55">
                <a:latin typeface="Trebuchet MS"/>
                <a:cs typeface="Trebuchet MS"/>
              </a:rPr>
              <a:t>incluyen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clamp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diodes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para</a:t>
            </a:r>
            <a:r>
              <a:rPr dirty="0" sz="1100" spc="2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proteger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las</a:t>
            </a:r>
            <a:r>
              <a:rPr dirty="0" sz="1100" spc="2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entradas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estos</a:t>
            </a:r>
            <a:r>
              <a:rPr dirty="0" sz="1100" spc="2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transitorios.</a:t>
            </a:r>
            <a:endParaRPr sz="1100">
              <a:latin typeface="Trebuchet MS"/>
              <a:cs typeface="Trebuchet MS"/>
            </a:endParaRPr>
          </a:p>
          <a:p>
            <a:pPr algn="just" marL="12700">
              <a:lnSpc>
                <a:spcPct val="100000"/>
              </a:lnSpc>
              <a:spcBef>
                <a:spcPts val="560"/>
              </a:spcBef>
            </a:pPr>
            <a:r>
              <a:rPr dirty="0" sz="1100">
                <a:latin typeface="Trebuchet MS"/>
                <a:cs typeface="Trebuchet MS"/>
              </a:rPr>
              <a:t>Pero</a:t>
            </a:r>
            <a:r>
              <a:rPr dirty="0" sz="1100" spc="6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los </a:t>
            </a:r>
            <a:r>
              <a:rPr dirty="0" sz="1100" spc="45">
                <a:latin typeface="Trebuchet MS"/>
                <a:cs typeface="Trebuchet MS"/>
              </a:rPr>
              <a:t>transitorios</a:t>
            </a:r>
            <a:r>
              <a:rPr dirty="0" sz="1100" spc="6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también</a:t>
            </a:r>
            <a:r>
              <a:rPr dirty="0" sz="1100" spc="60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son</a:t>
            </a:r>
            <a:r>
              <a:rPr dirty="0" sz="1100" spc="7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útiles.</a:t>
            </a:r>
            <a:endParaRPr sz="1100">
              <a:latin typeface="Trebuchet MS"/>
              <a:cs typeface="Trebuchet MS"/>
            </a:endParaRPr>
          </a:p>
          <a:p>
            <a:pPr algn="just" marL="12700" marR="5080">
              <a:lnSpc>
                <a:spcPts val="1280"/>
              </a:lnSpc>
              <a:spcBef>
                <a:spcPts val="635"/>
              </a:spcBef>
              <a:tabLst>
                <a:tab pos="647065" algn="l"/>
                <a:tab pos="1613535" algn="l"/>
                <a:tab pos="5448300" algn="l"/>
              </a:tabLst>
            </a:pP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>
                <a:latin typeface="Trebuchet MS"/>
                <a:cs typeface="Trebuchet MS"/>
              </a:rPr>
              <a:t>	</a:t>
            </a:r>
            <a:r>
              <a:rPr dirty="0" sz="1100" spc="-10">
                <a:latin typeface="Trebuchet MS"/>
                <a:cs typeface="Trebuchet MS"/>
              </a:rPr>
              <a:t>utilizan</a:t>
            </a:r>
            <a:r>
              <a:rPr dirty="0" sz="1100">
                <a:latin typeface="Trebuchet MS"/>
                <a:cs typeface="Trebuchet MS"/>
              </a:rPr>
              <a:t>	</a:t>
            </a:r>
            <a:r>
              <a:rPr dirty="0" sz="1100" spc="75">
                <a:latin typeface="Trebuchet MS"/>
                <a:cs typeface="Trebuchet MS"/>
              </a:rPr>
              <a:t>en</a:t>
            </a:r>
            <a:r>
              <a:rPr dirty="0" sz="1100" spc="80">
                <a:latin typeface="Trebuchet MS"/>
                <a:cs typeface="Trebuchet MS"/>
              </a:rPr>
              <a:t> </a:t>
            </a:r>
            <a:r>
              <a:rPr dirty="0" u="sng" sz="1100" spc="5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2"/>
              </a:rPr>
              <a:t>temporizadores</a:t>
            </a:r>
            <a:r>
              <a:rPr dirty="0" sz="1100" spc="50">
                <a:latin typeface="Trebuchet MS"/>
                <a:cs typeface="Trebuchet MS"/>
              </a:rPr>
              <a:t>,</a:t>
            </a:r>
            <a:r>
              <a:rPr dirty="0" sz="1100" spc="70">
                <a:latin typeface="Trebuchet MS"/>
                <a:cs typeface="Trebuchet MS"/>
              </a:rPr>
              <a:t> </a:t>
            </a:r>
            <a:r>
              <a:rPr dirty="0" u="sng" sz="1100" spc="4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3"/>
              </a:rPr>
              <a:t>multivibradores</a:t>
            </a:r>
            <a:r>
              <a:rPr dirty="0" sz="1100" spc="45">
                <a:latin typeface="Trebuchet MS"/>
                <a:cs typeface="Trebuchet MS"/>
              </a:rPr>
              <a:t>,</a:t>
            </a:r>
            <a:r>
              <a:rPr dirty="0" sz="1100" spc="65">
                <a:latin typeface="Trebuchet MS"/>
                <a:cs typeface="Trebuchet MS"/>
              </a:rPr>
              <a:t> </a:t>
            </a:r>
            <a:r>
              <a:rPr dirty="0" u="sng" sz="1100" spc="4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4"/>
              </a:rPr>
              <a:t>osciladores</a:t>
            </a:r>
            <a:r>
              <a:rPr dirty="0" u="sng" sz="11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4"/>
              </a:rPr>
              <a:t>	</a:t>
            </a:r>
            <a:r>
              <a:rPr dirty="0" u="sng" sz="1100" spc="5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4"/>
              </a:rPr>
              <a:t>de</a:t>
            </a:r>
            <a:r>
              <a:rPr dirty="0" sz="1100" spc="5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u="sng" sz="11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4"/>
              </a:rPr>
              <a:t>relajación</a:t>
            </a:r>
            <a:r>
              <a:rPr dirty="0" sz="1100">
                <a:latin typeface="Trebuchet MS"/>
                <a:cs typeface="Trebuchet MS"/>
              </a:rPr>
              <a:t>,</a:t>
            </a:r>
            <a:r>
              <a:rPr dirty="0" sz="1100" spc="60">
                <a:latin typeface="Trebuchet MS"/>
                <a:cs typeface="Trebuchet MS"/>
              </a:rPr>
              <a:t> </a:t>
            </a:r>
            <a:r>
              <a:rPr dirty="0" u="sng" sz="1100" spc="5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5"/>
              </a:rPr>
              <a:t>fuentes</a:t>
            </a:r>
            <a:r>
              <a:rPr dirty="0" u="sng" sz="1100" spc="9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5"/>
              </a:rPr>
              <a:t>  </a:t>
            </a:r>
            <a:r>
              <a:rPr dirty="0" u="sng" sz="1100" spc="7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5"/>
              </a:rPr>
              <a:t>de</a:t>
            </a:r>
            <a:r>
              <a:rPr dirty="0" u="sng" sz="1100" spc="9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5"/>
              </a:rPr>
              <a:t>  </a:t>
            </a:r>
            <a:r>
              <a:rPr dirty="0" u="sng" sz="1100" spc="5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5"/>
              </a:rPr>
              <a:t>alimentación</a:t>
            </a:r>
            <a:r>
              <a:rPr dirty="0" u="sng" sz="1100" spc="9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5"/>
              </a:rPr>
              <a:t>  </a:t>
            </a:r>
            <a:r>
              <a:rPr dirty="0" u="sng" sz="1100" spc="7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5"/>
              </a:rPr>
              <a:t>conmutadas</a:t>
            </a:r>
            <a:r>
              <a:rPr dirty="0" sz="1100" spc="70">
                <a:latin typeface="Trebuchet MS"/>
                <a:cs typeface="Trebuchet MS"/>
              </a:rPr>
              <a:t>,</a:t>
            </a:r>
            <a:r>
              <a:rPr dirty="0" sz="1100" spc="95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etc.</a:t>
            </a:r>
            <a:r>
              <a:rPr dirty="0" sz="1100" spc="100">
                <a:latin typeface="Trebuchet MS"/>
                <a:cs typeface="Trebuchet MS"/>
              </a:rPr>
              <a:t>  </a:t>
            </a:r>
            <a:r>
              <a:rPr dirty="0" sz="1100" spc="95">
                <a:latin typeface="Trebuchet MS"/>
                <a:cs typeface="Trebuchet MS"/>
              </a:rPr>
              <a:t>En</a:t>
            </a:r>
            <a:r>
              <a:rPr dirty="0" sz="1100" spc="100">
                <a:latin typeface="Trebuchet MS"/>
                <a:cs typeface="Trebuchet MS"/>
              </a:rPr>
              <a:t>  </a:t>
            </a:r>
            <a:r>
              <a:rPr dirty="0" sz="1100" spc="70">
                <a:latin typeface="Trebuchet MS"/>
                <a:cs typeface="Trebuchet MS"/>
              </a:rPr>
              <a:t>estos</a:t>
            </a:r>
            <a:r>
              <a:rPr dirty="0" sz="1100" spc="95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circuitos</a:t>
            </a:r>
            <a:r>
              <a:rPr dirty="0" sz="1100" spc="95">
                <a:latin typeface="Trebuchet MS"/>
                <a:cs typeface="Trebuchet MS"/>
              </a:rPr>
              <a:t>  </a:t>
            </a:r>
            <a:r>
              <a:rPr dirty="0" sz="1100" spc="65">
                <a:latin typeface="Trebuchet MS"/>
                <a:cs typeface="Trebuchet MS"/>
              </a:rPr>
              <a:t>se </a:t>
            </a:r>
            <a:r>
              <a:rPr dirty="0" sz="1100" spc="60">
                <a:latin typeface="Trebuchet MS"/>
                <a:cs typeface="Trebuchet MS"/>
              </a:rPr>
              <a:t>produce</a:t>
            </a:r>
            <a:r>
              <a:rPr dirty="0" sz="1100" spc="31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algún</a:t>
            </a:r>
            <a:r>
              <a:rPr dirty="0" sz="1100" spc="31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tipo</a:t>
            </a:r>
            <a:r>
              <a:rPr dirty="0" sz="1100" spc="31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30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conmutación</a:t>
            </a:r>
            <a:r>
              <a:rPr dirty="0" sz="1100" spc="32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en</a:t>
            </a:r>
            <a:r>
              <a:rPr dirty="0" sz="1100" spc="30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el</a:t>
            </a:r>
            <a:r>
              <a:rPr dirty="0" sz="1100" spc="31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circuito</a:t>
            </a:r>
            <a:r>
              <a:rPr dirty="0" sz="1100" spc="31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que</a:t>
            </a:r>
            <a:r>
              <a:rPr dirty="0" sz="1100" spc="30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es</a:t>
            </a:r>
            <a:r>
              <a:rPr dirty="0" sz="1100" spc="31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30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que</a:t>
            </a:r>
            <a:r>
              <a:rPr dirty="0" sz="1100" spc="32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produce</a:t>
            </a:r>
            <a:r>
              <a:rPr dirty="0" sz="1100" spc="30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el </a:t>
            </a:r>
            <a:r>
              <a:rPr dirty="0" sz="1100">
                <a:latin typeface="Trebuchet MS"/>
                <a:cs typeface="Trebuchet MS"/>
              </a:rPr>
              <a:t>transitorio.</a:t>
            </a:r>
            <a:r>
              <a:rPr dirty="0" sz="1100" spc="270">
                <a:latin typeface="Trebuchet MS"/>
                <a:cs typeface="Trebuchet MS"/>
              </a:rPr>
              <a:t>  </a:t>
            </a:r>
            <a:r>
              <a:rPr dirty="0" sz="1100" spc="90">
                <a:latin typeface="Trebuchet MS"/>
                <a:cs typeface="Trebuchet MS"/>
              </a:rPr>
              <a:t>Cuando</a:t>
            </a:r>
            <a:r>
              <a:rPr dirty="0" sz="1100" spc="275">
                <a:latin typeface="Trebuchet MS"/>
                <a:cs typeface="Trebuchet MS"/>
              </a:rPr>
              <a:t>  </a:t>
            </a:r>
            <a:r>
              <a:rPr dirty="0" sz="1100" spc="60">
                <a:latin typeface="Trebuchet MS"/>
                <a:cs typeface="Trebuchet MS"/>
              </a:rPr>
              <a:t>éste</a:t>
            </a:r>
            <a:r>
              <a:rPr dirty="0" sz="1100" spc="280">
                <a:latin typeface="Trebuchet MS"/>
                <a:cs typeface="Trebuchet MS"/>
              </a:rPr>
              <a:t>  </a:t>
            </a:r>
            <a:r>
              <a:rPr dirty="0" sz="1100" spc="60">
                <a:latin typeface="Trebuchet MS"/>
                <a:cs typeface="Trebuchet MS"/>
              </a:rPr>
              <a:t>alcanza</a:t>
            </a:r>
            <a:r>
              <a:rPr dirty="0" sz="1100" spc="280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cierto</a:t>
            </a:r>
            <a:r>
              <a:rPr dirty="0" sz="1100" spc="275">
                <a:latin typeface="Trebuchet MS"/>
                <a:cs typeface="Trebuchet MS"/>
              </a:rPr>
              <a:t>  </a:t>
            </a:r>
            <a:r>
              <a:rPr dirty="0" sz="1100">
                <a:latin typeface="Trebuchet MS"/>
                <a:cs typeface="Trebuchet MS"/>
              </a:rPr>
              <a:t>nivel,</a:t>
            </a:r>
            <a:r>
              <a:rPr dirty="0" sz="1100" spc="275">
                <a:latin typeface="Trebuchet MS"/>
                <a:cs typeface="Trebuchet MS"/>
              </a:rPr>
              <a:t>  </a:t>
            </a: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 spc="280">
                <a:latin typeface="Trebuchet MS"/>
                <a:cs typeface="Trebuchet MS"/>
              </a:rPr>
              <a:t>  </a:t>
            </a:r>
            <a:r>
              <a:rPr dirty="0" sz="1100" spc="60">
                <a:latin typeface="Trebuchet MS"/>
                <a:cs typeface="Trebuchet MS"/>
              </a:rPr>
              <a:t>produce</a:t>
            </a:r>
            <a:r>
              <a:rPr dirty="0" sz="1100" spc="275">
                <a:latin typeface="Trebuchet MS"/>
                <a:cs typeface="Trebuchet MS"/>
              </a:rPr>
              <a:t>  </a:t>
            </a:r>
            <a:r>
              <a:rPr dirty="0" sz="1100" spc="95">
                <a:latin typeface="Trebuchet MS"/>
                <a:cs typeface="Trebuchet MS"/>
              </a:rPr>
              <a:t>una</a:t>
            </a:r>
            <a:r>
              <a:rPr dirty="0" sz="1100" spc="275">
                <a:latin typeface="Trebuchet MS"/>
                <a:cs typeface="Trebuchet MS"/>
              </a:rPr>
              <a:t>  </a:t>
            </a:r>
            <a:r>
              <a:rPr dirty="0" sz="1100" spc="70">
                <a:latin typeface="Trebuchet MS"/>
                <a:cs typeface="Trebuchet MS"/>
              </a:rPr>
              <a:t>nueva </a:t>
            </a:r>
            <a:r>
              <a:rPr dirty="0" sz="1100" spc="65">
                <a:latin typeface="Trebuchet MS"/>
                <a:cs typeface="Trebuchet MS"/>
              </a:rPr>
              <a:t>conmutación </a:t>
            </a:r>
            <a:r>
              <a:rPr dirty="0" sz="1100" spc="75">
                <a:latin typeface="Trebuchet MS"/>
                <a:cs typeface="Trebuchet MS"/>
              </a:rPr>
              <a:t>que</a:t>
            </a:r>
            <a:r>
              <a:rPr dirty="0" sz="1100" spc="65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genera</a:t>
            </a:r>
            <a:r>
              <a:rPr dirty="0" sz="1100" spc="7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otro</a:t>
            </a:r>
            <a:r>
              <a:rPr dirty="0" sz="1100" spc="7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transitorio.</a:t>
            </a:r>
            <a:endParaRPr sz="1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254"/>
              <a:t>Ondas</a:t>
            </a:r>
            <a:r>
              <a:rPr dirty="0" spc="90"/>
              <a:t> </a:t>
            </a:r>
            <a:r>
              <a:rPr dirty="0" spc="100"/>
              <a:t>viajeras.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339" y="3399789"/>
            <a:ext cx="5626735" cy="9994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6300"/>
              </a:lnSpc>
              <a:spcBef>
                <a:spcPts val="95"/>
              </a:spcBef>
            </a:pPr>
            <a:r>
              <a:rPr dirty="0" sz="1100" spc="80">
                <a:latin typeface="Trebuchet MS"/>
                <a:cs typeface="Trebuchet MS"/>
              </a:rPr>
              <a:t>Las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ondas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viajeras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sobretensión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por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rayo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o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por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maniobra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40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interruptores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se </a:t>
            </a:r>
            <a:r>
              <a:rPr dirty="0" sz="1100" spc="70">
                <a:latin typeface="Trebuchet MS"/>
                <a:cs typeface="Trebuchet MS"/>
              </a:rPr>
              <a:t>desplazan</a:t>
            </a:r>
            <a:r>
              <a:rPr dirty="0" sz="1100" spc="22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sobre</a:t>
            </a:r>
            <a:r>
              <a:rPr dirty="0" sz="1100" spc="21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los</a:t>
            </a:r>
            <a:r>
              <a:rPr dirty="0" sz="1100" spc="22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conductores</a:t>
            </a:r>
            <a:r>
              <a:rPr dirty="0" sz="1100" spc="220">
                <a:latin typeface="Trebuchet MS"/>
                <a:cs typeface="Trebuchet MS"/>
              </a:rPr>
              <a:t> </a:t>
            </a:r>
            <a:r>
              <a:rPr dirty="0" sz="1100" spc="110">
                <a:latin typeface="Trebuchet MS"/>
                <a:cs typeface="Trebuchet MS"/>
              </a:rPr>
              <a:t>y</a:t>
            </a:r>
            <a:r>
              <a:rPr dirty="0" sz="1100" spc="21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llegan</a:t>
            </a:r>
            <a:r>
              <a:rPr dirty="0" sz="1100" spc="22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a</a:t>
            </a:r>
            <a:r>
              <a:rPr dirty="0" sz="1100" spc="21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los</a:t>
            </a:r>
            <a:r>
              <a:rPr dirty="0" sz="1100" spc="22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equipos</a:t>
            </a:r>
            <a:r>
              <a:rPr dirty="0" sz="1100" spc="225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en</a:t>
            </a:r>
            <a:r>
              <a:rPr dirty="0" sz="1100" spc="21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las</a:t>
            </a:r>
            <a:r>
              <a:rPr dirty="0" sz="1100" spc="22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subestaciones </a:t>
            </a:r>
            <a:r>
              <a:rPr dirty="0" sz="1100">
                <a:latin typeface="Trebuchet MS"/>
                <a:cs typeface="Trebuchet MS"/>
              </a:rPr>
              <a:t>eléctricas</a:t>
            </a:r>
            <a:r>
              <a:rPr dirty="0" sz="1100" spc="459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o</a:t>
            </a:r>
            <a:r>
              <a:rPr dirty="0" sz="1100" spc="459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bien</a:t>
            </a:r>
            <a:r>
              <a:rPr dirty="0" sz="1100" spc="45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cambian</a:t>
            </a:r>
            <a:r>
              <a:rPr dirty="0" sz="1100" spc="459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un</a:t>
            </a:r>
            <a:r>
              <a:rPr dirty="0" sz="1100" spc="45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medio</a:t>
            </a:r>
            <a:r>
              <a:rPr dirty="0" sz="1100" spc="45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dieléctrico</a:t>
            </a:r>
            <a:r>
              <a:rPr dirty="0" sz="1100" spc="459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en</a:t>
            </a:r>
            <a:r>
              <a:rPr dirty="0" sz="1100" spc="455">
                <a:latin typeface="Trebuchet MS"/>
                <a:cs typeface="Trebuchet MS"/>
              </a:rPr>
              <a:t> </a:t>
            </a:r>
            <a:r>
              <a:rPr dirty="0" sz="1100" spc="105">
                <a:latin typeface="Trebuchet MS"/>
                <a:cs typeface="Trebuchet MS"/>
              </a:rPr>
              <a:t>su</a:t>
            </a:r>
            <a:r>
              <a:rPr dirty="0" sz="1100" spc="47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desplazamiento.</a:t>
            </a:r>
            <a:r>
              <a:rPr dirty="0" sz="1100" spc="46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Por </a:t>
            </a:r>
            <a:r>
              <a:rPr dirty="0" sz="1100" spc="45">
                <a:latin typeface="Trebuchet MS"/>
                <a:cs typeface="Trebuchet MS"/>
              </a:rPr>
              <a:t>ejemplo</a:t>
            </a:r>
            <a:r>
              <a:rPr dirty="0" sz="1100" spc="25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al</a:t>
            </a:r>
            <a:r>
              <a:rPr dirty="0" sz="1100" spc="25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pasar</a:t>
            </a:r>
            <a:r>
              <a:rPr dirty="0" sz="1100" spc="25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24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línea</a:t>
            </a:r>
            <a:r>
              <a:rPr dirty="0" sz="1100" spc="254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aérea</a:t>
            </a:r>
            <a:r>
              <a:rPr dirty="0" sz="1100" spc="250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a</a:t>
            </a:r>
            <a:r>
              <a:rPr dirty="0" sz="1100" spc="245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cable</a:t>
            </a:r>
            <a:r>
              <a:rPr dirty="0" sz="1100" spc="24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subterráneo</a:t>
            </a:r>
            <a:r>
              <a:rPr dirty="0" sz="1100" spc="254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al</a:t>
            </a:r>
            <a:r>
              <a:rPr dirty="0" sz="1100" spc="250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terminar</a:t>
            </a:r>
            <a:r>
              <a:rPr dirty="0" sz="1100" spc="25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una</a:t>
            </a:r>
            <a:r>
              <a:rPr dirty="0" sz="1100" spc="254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línea</a:t>
            </a:r>
            <a:r>
              <a:rPr dirty="0" sz="1100" spc="254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en </a:t>
            </a:r>
            <a:r>
              <a:rPr dirty="0" sz="1100" spc="75">
                <a:latin typeface="Trebuchet MS"/>
                <a:cs typeface="Trebuchet MS"/>
              </a:rPr>
              <a:t>banco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transformación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o</a:t>
            </a:r>
            <a:r>
              <a:rPr dirty="0" sz="1100" spc="20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un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banco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capacitores,</a:t>
            </a:r>
            <a:r>
              <a:rPr dirty="0" sz="1100" spc="40">
                <a:latin typeface="Trebuchet MS"/>
                <a:cs typeface="Trebuchet MS"/>
              </a:rPr>
              <a:t> </a:t>
            </a:r>
            <a:r>
              <a:rPr dirty="0" sz="1100" spc="-20">
                <a:latin typeface="Trebuchet MS"/>
                <a:cs typeface="Trebuchet MS"/>
              </a:rPr>
              <a:t>etc.</a:t>
            </a:r>
            <a:endParaRPr sz="1100">
              <a:latin typeface="Trebuchet MS"/>
              <a:cs typeface="Trebuchet M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0" y="4424679"/>
            <a:ext cx="5722620" cy="198247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069339" y="6388100"/>
            <a:ext cx="5628005" cy="10007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16300"/>
              </a:lnSpc>
              <a:spcBef>
                <a:spcPts val="105"/>
              </a:spcBef>
            </a:pPr>
            <a:r>
              <a:rPr dirty="0" sz="1100" spc="95">
                <a:latin typeface="Trebuchet MS"/>
                <a:cs typeface="Trebuchet MS"/>
              </a:rPr>
              <a:t>En</a:t>
            </a:r>
            <a:r>
              <a:rPr dirty="0" sz="1100" spc="14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cada</a:t>
            </a:r>
            <a:r>
              <a:rPr dirty="0" sz="1100" spc="14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medio</a:t>
            </a:r>
            <a:r>
              <a:rPr dirty="0" sz="1100" spc="13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 spc="140">
                <a:latin typeface="Trebuchet MS"/>
                <a:cs typeface="Trebuchet MS"/>
              </a:rPr>
              <a:t> </a:t>
            </a:r>
            <a:r>
              <a:rPr dirty="0" sz="1100" spc="20">
                <a:latin typeface="Trebuchet MS"/>
                <a:cs typeface="Trebuchet MS"/>
              </a:rPr>
              <a:t>tiene</a:t>
            </a:r>
            <a:r>
              <a:rPr dirty="0" sz="1100" spc="13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una</a:t>
            </a:r>
            <a:r>
              <a:rPr dirty="0" sz="1100" spc="13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impedancia</a:t>
            </a:r>
            <a:r>
              <a:rPr dirty="0" sz="1100" spc="135">
                <a:latin typeface="Trebuchet MS"/>
                <a:cs typeface="Trebuchet MS"/>
              </a:rPr>
              <a:t> </a:t>
            </a:r>
            <a:r>
              <a:rPr dirty="0" sz="1100" spc="20">
                <a:latin typeface="Trebuchet MS"/>
                <a:cs typeface="Trebuchet MS"/>
              </a:rPr>
              <a:t>característica</a:t>
            </a:r>
            <a:r>
              <a:rPr dirty="0" sz="1100" spc="140">
                <a:latin typeface="Trebuchet MS"/>
                <a:cs typeface="Trebuchet MS"/>
              </a:rPr>
              <a:t> </a:t>
            </a:r>
            <a:r>
              <a:rPr dirty="0" sz="1100" spc="20">
                <a:latin typeface="Trebuchet MS"/>
                <a:cs typeface="Trebuchet MS"/>
              </a:rPr>
              <a:t>distinta,</a:t>
            </a:r>
            <a:r>
              <a:rPr dirty="0" sz="1100" spc="14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135">
                <a:latin typeface="Trebuchet MS"/>
                <a:cs typeface="Trebuchet MS"/>
              </a:rPr>
              <a:t> </a:t>
            </a:r>
            <a:r>
              <a:rPr dirty="0" sz="1100" spc="85">
                <a:latin typeface="Trebuchet MS"/>
                <a:cs typeface="Trebuchet MS"/>
              </a:rPr>
              <a:t>manera</a:t>
            </a:r>
            <a:r>
              <a:rPr dirty="0" sz="1100" spc="135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que </a:t>
            </a:r>
            <a:r>
              <a:rPr dirty="0" sz="1100" spc="80">
                <a:latin typeface="Trebuchet MS"/>
                <a:cs typeface="Trebuchet MS"/>
              </a:rPr>
              <a:t>cuando</a:t>
            </a:r>
            <a:r>
              <a:rPr dirty="0" sz="1100" spc="26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una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 spc="85">
                <a:latin typeface="Trebuchet MS"/>
                <a:cs typeface="Trebuchet MS"/>
              </a:rPr>
              <a:t>onda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viajera</a:t>
            </a:r>
            <a:r>
              <a:rPr dirty="0" sz="1100" spc="26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pasa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con</a:t>
            </a:r>
            <a:r>
              <a:rPr dirty="0" sz="1100" spc="27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una</a:t>
            </a:r>
            <a:r>
              <a:rPr dirty="0" sz="1100" spc="26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impedancia,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a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una</a:t>
            </a:r>
            <a:r>
              <a:rPr dirty="0" sz="1100" spc="265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parte</a:t>
            </a:r>
            <a:r>
              <a:rPr dirty="0" sz="1100" spc="27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26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26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onda </a:t>
            </a:r>
            <a:r>
              <a:rPr dirty="0" sz="1100" spc="95">
                <a:latin typeface="Trebuchet MS"/>
                <a:cs typeface="Trebuchet MS"/>
              </a:rPr>
              <a:t>pasa</a:t>
            </a:r>
            <a:r>
              <a:rPr dirty="0" sz="1100" spc="14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al</a:t>
            </a:r>
            <a:r>
              <a:rPr dirty="0" sz="1100" spc="16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otro</a:t>
            </a:r>
            <a:r>
              <a:rPr dirty="0" sz="1100" spc="15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medio</a:t>
            </a:r>
            <a:r>
              <a:rPr dirty="0" sz="1100" spc="145">
                <a:latin typeface="Trebuchet MS"/>
                <a:cs typeface="Trebuchet MS"/>
              </a:rPr>
              <a:t> </a:t>
            </a:r>
            <a:r>
              <a:rPr dirty="0" sz="1100" spc="110">
                <a:latin typeface="Trebuchet MS"/>
                <a:cs typeface="Trebuchet MS"/>
              </a:rPr>
              <a:t>y</a:t>
            </a:r>
            <a:r>
              <a:rPr dirty="0" sz="1100" spc="15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otra</a:t>
            </a:r>
            <a:r>
              <a:rPr dirty="0" sz="1100" spc="15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 spc="16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refleja,</a:t>
            </a:r>
            <a:r>
              <a:rPr dirty="0" sz="1100" spc="15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en</a:t>
            </a:r>
            <a:r>
              <a:rPr dirty="0" sz="1100" spc="15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el</a:t>
            </a:r>
            <a:r>
              <a:rPr dirty="0" sz="1100" spc="150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punto</a:t>
            </a:r>
            <a:r>
              <a:rPr dirty="0" sz="1100" spc="14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160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transición</a:t>
            </a:r>
            <a:r>
              <a:rPr dirty="0" sz="1100" spc="15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13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energía</a:t>
            </a:r>
            <a:r>
              <a:rPr dirty="0" sz="1100" spc="15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150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la </a:t>
            </a:r>
            <a:r>
              <a:rPr dirty="0" sz="1100" spc="85">
                <a:latin typeface="Trebuchet MS"/>
                <a:cs typeface="Trebuchet MS"/>
              </a:rPr>
              <a:t>onda</a:t>
            </a:r>
            <a:r>
              <a:rPr dirty="0" sz="1100" spc="12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incidente</a:t>
            </a:r>
            <a:r>
              <a:rPr dirty="0" sz="1100" spc="13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debe</a:t>
            </a:r>
            <a:r>
              <a:rPr dirty="0" sz="1100" spc="114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ser</a:t>
            </a:r>
            <a:r>
              <a:rPr dirty="0" sz="1100" spc="12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igual</a:t>
            </a:r>
            <a:r>
              <a:rPr dirty="0" sz="1100" spc="130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a</a:t>
            </a:r>
            <a:r>
              <a:rPr dirty="0" sz="1100" spc="114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la</a:t>
            </a:r>
            <a:r>
              <a:rPr dirty="0" sz="1100" spc="120">
                <a:latin typeface="Trebuchet MS"/>
                <a:cs typeface="Trebuchet MS"/>
              </a:rPr>
              <a:t> </a:t>
            </a:r>
            <a:r>
              <a:rPr dirty="0" sz="1100" spc="114">
                <a:latin typeface="Trebuchet MS"/>
                <a:cs typeface="Trebuchet MS"/>
              </a:rPr>
              <a:t>suma</a:t>
            </a:r>
            <a:r>
              <a:rPr dirty="0" sz="1100" spc="12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114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las</a:t>
            </a:r>
            <a:r>
              <a:rPr dirty="0" sz="1100" spc="12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energías</a:t>
            </a:r>
            <a:r>
              <a:rPr dirty="0" sz="1100" spc="12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13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las</a:t>
            </a:r>
            <a:r>
              <a:rPr dirty="0" sz="1100" spc="12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ondas</a:t>
            </a:r>
            <a:r>
              <a:rPr dirty="0" sz="1100" spc="12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reflejada </a:t>
            </a:r>
            <a:r>
              <a:rPr dirty="0" sz="1100" spc="110">
                <a:latin typeface="Trebuchet MS"/>
                <a:cs typeface="Trebuchet MS"/>
              </a:rPr>
              <a:t>y</a:t>
            </a:r>
            <a:r>
              <a:rPr dirty="0" sz="1100" spc="15">
                <a:latin typeface="Trebuchet MS"/>
                <a:cs typeface="Trebuchet MS"/>
              </a:rPr>
              <a:t> </a:t>
            </a:r>
            <a:r>
              <a:rPr dirty="0" sz="1100" spc="35">
                <a:latin typeface="Trebuchet MS"/>
                <a:cs typeface="Trebuchet MS"/>
              </a:rPr>
              <a:t>transmitida.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080770" y="3246119"/>
            <a:ext cx="5610860" cy="12700"/>
          </a:xfrm>
          <a:custGeom>
            <a:avLst/>
            <a:gdLst/>
            <a:ahLst/>
            <a:cxnLst/>
            <a:rect l="l" t="t" r="r" b="b"/>
            <a:pathLst>
              <a:path w="5610859" h="12700">
                <a:moveTo>
                  <a:pt x="5610860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5610860" y="12700"/>
                </a:lnTo>
                <a:lnTo>
                  <a:pt x="5610860" y="6350"/>
                </a:lnTo>
                <a:lnTo>
                  <a:pt x="5610860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79500" y="955372"/>
            <a:ext cx="4260850" cy="4038600"/>
            <a:chOff x="1079500" y="955372"/>
            <a:chExt cx="4260850" cy="40386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9500" y="955372"/>
              <a:ext cx="4260850" cy="2984167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9500" y="3973830"/>
              <a:ext cx="1524000" cy="1019810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1069339" y="4974590"/>
            <a:ext cx="5629910" cy="806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399"/>
              </a:lnSpc>
              <a:spcBef>
                <a:spcPts val="100"/>
              </a:spcBef>
            </a:pPr>
            <a:r>
              <a:rPr dirty="0" sz="1100" spc="80">
                <a:latin typeface="Trebuchet MS"/>
                <a:cs typeface="Trebuchet MS"/>
              </a:rPr>
              <a:t>Las</a:t>
            </a:r>
            <a:r>
              <a:rPr dirty="0" sz="1100" spc="26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ondas</a:t>
            </a:r>
            <a:r>
              <a:rPr dirty="0" sz="1100" spc="26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desplazan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en</a:t>
            </a:r>
            <a:r>
              <a:rPr dirty="0" sz="1100" spc="26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el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aire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(conductores</a:t>
            </a:r>
            <a:r>
              <a:rPr dirty="0" sz="1100" spc="265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en</a:t>
            </a:r>
            <a:r>
              <a:rPr dirty="0" sz="1100" spc="26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aire)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a</a:t>
            </a:r>
            <a:r>
              <a:rPr dirty="0" sz="1100" spc="26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una</a:t>
            </a:r>
            <a:r>
              <a:rPr dirty="0" sz="1100" spc="26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velocidad</a:t>
            </a:r>
            <a:r>
              <a:rPr dirty="0" sz="1100" spc="270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de </a:t>
            </a:r>
            <a:r>
              <a:rPr dirty="0" sz="1100" spc="55">
                <a:latin typeface="Trebuchet MS"/>
                <a:cs typeface="Trebuchet MS"/>
              </a:rPr>
              <a:t>300m/μs,</a:t>
            </a:r>
            <a:r>
              <a:rPr dirty="0" sz="1100" spc="229">
                <a:latin typeface="Trebuchet MS"/>
                <a:cs typeface="Trebuchet MS"/>
              </a:rPr>
              <a:t> 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229">
                <a:latin typeface="Trebuchet MS"/>
                <a:cs typeface="Trebuchet MS"/>
              </a:rPr>
              <a:t>  </a:t>
            </a:r>
            <a:r>
              <a:rPr dirty="0" sz="1100" spc="85">
                <a:latin typeface="Trebuchet MS"/>
                <a:cs typeface="Trebuchet MS"/>
              </a:rPr>
              <a:t>manera</a:t>
            </a:r>
            <a:r>
              <a:rPr dirty="0" sz="1100" spc="240">
                <a:latin typeface="Trebuchet MS"/>
                <a:cs typeface="Trebuchet MS"/>
              </a:rPr>
              <a:t>  </a:t>
            </a:r>
            <a:r>
              <a:rPr dirty="0" sz="1100" spc="75">
                <a:latin typeface="Trebuchet MS"/>
                <a:cs typeface="Trebuchet MS"/>
              </a:rPr>
              <a:t>que</a:t>
            </a:r>
            <a:r>
              <a:rPr dirty="0" sz="1100" spc="229">
                <a:latin typeface="Trebuchet MS"/>
                <a:cs typeface="Trebuchet MS"/>
              </a:rPr>
              <a:t>  </a:t>
            </a:r>
            <a:r>
              <a:rPr dirty="0" sz="1100" spc="60">
                <a:latin typeface="Trebuchet MS"/>
                <a:cs typeface="Trebuchet MS"/>
              </a:rPr>
              <a:t>las</a:t>
            </a:r>
            <a:r>
              <a:rPr dirty="0" sz="1100" spc="229">
                <a:latin typeface="Trebuchet MS"/>
                <a:cs typeface="Trebuchet MS"/>
              </a:rPr>
              <a:t>  </a:t>
            </a:r>
            <a:r>
              <a:rPr dirty="0" sz="1100" spc="60">
                <a:latin typeface="Trebuchet MS"/>
                <a:cs typeface="Trebuchet MS"/>
              </a:rPr>
              <a:t>distancias</a:t>
            </a:r>
            <a:r>
              <a:rPr dirty="0" sz="1100" spc="235">
                <a:latin typeface="Trebuchet MS"/>
                <a:cs typeface="Trebuchet MS"/>
              </a:rPr>
              <a:t>  </a:t>
            </a:r>
            <a:r>
              <a:rPr dirty="0" sz="1100" spc="90">
                <a:latin typeface="Trebuchet MS"/>
                <a:cs typeface="Trebuchet MS"/>
              </a:rPr>
              <a:t>se</a:t>
            </a:r>
            <a:r>
              <a:rPr dirty="0" sz="1100" spc="229">
                <a:latin typeface="Trebuchet MS"/>
                <a:cs typeface="Trebuchet MS"/>
              </a:rPr>
              <a:t>  </a:t>
            </a:r>
            <a:r>
              <a:rPr dirty="0" sz="1100" spc="50">
                <a:latin typeface="Trebuchet MS"/>
                <a:cs typeface="Trebuchet MS"/>
              </a:rPr>
              <a:t>recorren</a:t>
            </a:r>
            <a:r>
              <a:rPr dirty="0" sz="1100" spc="235">
                <a:latin typeface="Trebuchet MS"/>
                <a:cs typeface="Trebuchet MS"/>
              </a:rPr>
              <a:t>  </a:t>
            </a:r>
            <a:r>
              <a:rPr dirty="0" sz="1100" spc="75">
                <a:latin typeface="Trebuchet MS"/>
                <a:cs typeface="Trebuchet MS"/>
              </a:rPr>
              <a:t>en</a:t>
            </a:r>
            <a:r>
              <a:rPr dirty="0" sz="1100" spc="235">
                <a:latin typeface="Trebuchet MS"/>
                <a:cs typeface="Trebuchet MS"/>
              </a:rPr>
              <a:t>  </a:t>
            </a:r>
            <a:r>
              <a:rPr dirty="0" sz="1100" spc="65">
                <a:latin typeface="Trebuchet MS"/>
                <a:cs typeface="Trebuchet MS"/>
              </a:rPr>
              <a:t>tiempos</a:t>
            </a:r>
            <a:r>
              <a:rPr dirty="0" sz="1100" spc="229">
                <a:latin typeface="Trebuchet MS"/>
                <a:cs typeface="Trebuchet MS"/>
              </a:rPr>
              <a:t>  </a:t>
            </a:r>
            <a:r>
              <a:rPr dirty="0" sz="1100" spc="-25">
                <a:latin typeface="Trebuchet MS"/>
                <a:cs typeface="Trebuchet MS"/>
              </a:rPr>
              <a:t>de </a:t>
            </a:r>
            <a:r>
              <a:rPr dirty="0" sz="1100" spc="80">
                <a:latin typeface="Trebuchet MS"/>
                <a:cs typeface="Trebuchet MS"/>
              </a:rPr>
              <a:t>microsegundos</a:t>
            </a:r>
            <a:r>
              <a:rPr dirty="0" sz="1100" spc="229">
                <a:latin typeface="Trebuchet MS"/>
                <a:cs typeface="Trebuchet MS"/>
              </a:rPr>
              <a:t> </a:t>
            </a:r>
            <a:r>
              <a:rPr dirty="0" sz="1100" spc="110">
                <a:latin typeface="Trebuchet MS"/>
                <a:cs typeface="Trebuchet MS"/>
              </a:rPr>
              <a:t>y</a:t>
            </a:r>
            <a:r>
              <a:rPr dirty="0" sz="1100" spc="235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esto</a:t>
            </a:r>
            <a:r>
              <a:rPr dirty="0" sz="1100" spc="245">
                <a:latin typeface="Trebuchet MS"/>
                <a:cs typeface="Trebuchet MS"/>
              </a:rPr>
              <a:t> </a:t>
            </a:r>
            <a:r>
              <a:rPr dirty="0" sz="1100" spc="85">
                <a:latin typeface="Trebuchet MS"/>
                <a:cs typeface="Trebuchet MS"/>
              </a:rPr>
              <a:t>da</a:t>
            </a:r>
            <a:r>
              <a:rPr dirty="0" sz="1100" spc="23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lugar</a:t>
            </a:r>
            <a:r>
              <a:rPr dirty="0" sz="1100" spc="240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a</a:t>
            </a:r>
            <a:r>
              <a:rPr dirty="0" sz="1100" spc="235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un</a:t>
            </a:r>
            <a:r>
              <a:rPr dirty="0" sz="1100" spc="24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fenómeno</a:t>
            </a:r>
            <a:r>
              <a:rPr dirty="0" sz="1100" spc="23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235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reflexiones</a:t>
            </a:r>
            <a:r>
              <a:rPr dirty="0" sz="1100" spc="245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sucesivas</a:t>
            </a:r>
            <a:r>
              <a:rPr dirty="0" sz="1100" spc="245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que </a:t>
            </a:r>
            <a:r>
              <a:rPr dirty="0" sz="1100" spc="60">
                <a:latin typeface="Trebuchet MS"/>
                <a:cs typeface="Trebuchet MS"/>
              </a:rPr>
              <a:t>produce</a:t>
            </a:r>
            <a:r>
              <a:rPr dirty="0" sz="1100" spc="40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efectos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65">
                <a:latin typeface="Trebuchet MS"/>
                <a:cs typeface="Trebuchet MS"/>
              </a:rPr>
              <a:t>acumulativos</a:t>
            </a:r>
            <a:r>
              <a:rPr dirty="0" sz="1100" spc="20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de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60">
                <a:latin typeface="Trebuchet MS"/>
                <a:cs typeface="Trebuchet MS"/>
              </a:rPr>
              <a:t>tensión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en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los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puntos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de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transición.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69339" y="5963920"/>
            <a:ext cx="2209800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114">
                <a:solidFill>
                  <a:srgbClr val="16355C"/>
                </a:solidFill>
                <a:latin typeface="Trebuchet MS"/>
                <a:cs typeface="Trebuchet MS"/>
              </a:rPr>
              <a:t>Bibliografías.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69339" y="6590030"/>
            <a:ext cx="5480685" cy="1358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95"/>
              </a:spcBef>
            </a:pPr>
            <a:r>
              <a:rPr dirty="0" sz="1100" spc="90">
                <a:latin typeface="Trebuchet MS"/>
                <a:cs typeface="Trebuchet MS"/>
              </a:rPr>
              <a:t>ANÁLISIS</a:t>
            </a:r>
            <a:r>
              <a:rPr dirty="0" sz="1100" spc="15">
                <a:latin typeface="Trebuchet MS"/>
                <a:cs typeface="Trebuchet MS"/>
              </a:rPr>
              <a:t> </a:t>
            </a:r>
            <a:r>
              <a:rPr dirty="0" sz="1100" spc="135">
                <a:latin typeface="Trebuchet MS"/>
                <a:cs typeface="Trebuchet MS"/>
              </a:rPr>
              <a:t>DE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 spc="110">
                <a:latin typeface="Trebuchet MS"/>
                <a:cs typeface="Trebuchet MS"/>
              </a:rPr>
              <a:t>SOBRETENSIONES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POR</a:t>
            </a:r>
            <a:r>
              <a:rPr dirty="0" sz="1100" spc="20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INDUCCIÓN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105">
                <a:latin typeface="Trebuchet MS"/>
                <a:cs typeface="Trebuchet MS"/>
              </a:rPr>
              <a:t>EN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LÍNEAS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130">
                <a:latin typeface="Trebuchet MS"/>
                <a:cs typeface="Trebuchet MS"/>
              </a:rPr>
              <a:t>DE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TRANSMISIÓN, </a:t>
            </a:r>
            <a:r>
              <a:rPr dirty="0" sz="1100" spc="80">
                <a:latin typeface="Trebuchet MS"/>
                <a:cs typeface="Trebuchet MS"/>
              </a:rPr>
              <a:t>ISRAEL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ÁVILA</a:t>
            </a:r>
            <a:r>
              <a:rPr dirty="0" sz="1100" spc="40">
                <a:latin typeface="Trebuchet MS"/>
                <a:cs typeface="Trebuchet MS"/>
              </a:rPr>
              <a:t> </a:t>
            </a:r>
            <a:r>
              <a:rPr dirty="0" sz="1100" spc="110">
                <a:latin typeface="Trebuchet MS"/>
                <a:cs typeface="Trebuchet MS"/>
              </a:rPr>
              <a:t>SALGADO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100">
                <a:latin typeface="Trebuchet MS"/>
                <a:cs typeface="Trebuchet MS"/>
              </a:rPr>
              <a:t>ANA</a:t>
            </a:r>
            <a:r>
              <a:rPr dirty="0" sz="1100" spc="40">
                <a:latin typeface="Trebuchet MS"/>
                <a:cs typeface="Trebuchet MS"/>
              </a:rPr>
              <a:t> </a:t>
            </a:r>
            <a:r>
              <a:rPr dirty="0" sz="1100" spc="125">
                <a:latin typeface="Trebuchet MS"/>
                <a:cs typeface="Trebuchet MS"/>
              </a:rPr>
              <a:t>ROSA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MARTÍNEZ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45">
                <a:latin typeface="Trebuchet MS"/>
                <a:cs typeface="Trebuchet MS"/>
              </a:rPr>
              <a:t>JIMÉNEZ,MAYO,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2012.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ESCUELA </a:t>
            </a:r>
            <a:r>
              <a:rPr dirty="0" sz="1100" spc="95">
                <a:latin typeface="Trebuchet MS"/>
                <a:cs typeface="Trebuchet MS"/>
              </a:rPr>
              <a:t>SUPERIOR</a:t>
            </a:r>
            <a:r>
              <a:rPr dirty="0" sz="1100" spc="40">
                <a:latin typeface="Trebuchet MS"/>
                <a:cs typeface="Trebuchet MS"/>
              </a:rPr>
              <a:t> </a:t>
            </a:r>
            <a:r>
              <a:rPr dirty="0" sz="1100" spc="130">
                <a:latin typeface="Trebuchet MS"/>
                <a:cs typeface="Trebuchet MS"/>
              </a:rPr>
              <a:t>DE</a:t>
            </a:r>
            <a:r>
              <a:rPr dirty="0" sz="1100" spc="40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INGENIERIA</a:t>
            </a:r>
            <a:r>
              <a:rPr dirty="0" sz="1100" spc="40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MECANICA</a:t>
            </a:r>
            <a:r>
              <a:rPr dirty="0" sz="1100" spc="4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Y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75">
                <a:latin typeface="Trebuchet MS"/>
                <a:cs typeface="Trebuchet MS"/>
              </a:rPr>
              <a:t>ELECTRICA</a:t>
            </a:r>
            <a:r>
              <a:rPr dirty="0" sz="1100" spc="40">
                <a:latin typeface="Trebuchet MS"/>
                <a:cs typeface="Trebuchet MS"/>
              </a:rPr>
              <a:t> </a:t>
            </a:r>
            <a:r>
              <a:rPr dirty="0" sz="1100" spc="105">
                <a:latin typeface="Trebuchet MS"/>
                <a:cs typeface="Trebuchet MS"/>
              </a:rPr>
              <a:t>UNIDAD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80">
                <a:latin typeface="Trebuchet MS"/>
                <a:cs typeface="Trebuchet MS"/>
              </a:rPr>
              <a:t>PROFESIONAL </a:t>
            </a:r>
            <a:r>
              <a:rPr dirty="0" sz="1100" spc="60">
                <a:latin typeface="Trebuchet MS"/>
                <a:cs typeface="Trebuchet MS"/>
              </a:rPr>
              <a:t>“ADOLFO</a:t>
            </a:r>
            <a:r>
              <a:rPr dirty="0" sz="1100" spc="30">
                <a:latin typeface="Trebuchet MS"/>
                <a:cs typeface="Trebuchet MS"/>
              </a:rPr>
              <a:t> </a:t>
            </a:r>
            <a:r>
              <a:rPr dirty="0" sz="1100" spc="85">
                <a:latin typeface="Trebuchet MS"/>
                <a:cs typeface="Trebuchet MS"/>
              </a:rPr>
              <a:t>LÓPEZ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MATEOS”.</a:t>
            </a:r>
            <a:endParaRPr sz="1100">
              <a:latin typeface="Trebuchet MS"/>
              <a:cs typeface="Trebuchet MS"/>
            </a:endParaRPr>
          </a:p>
          <a:p>
            <a:pPr marL="12700" marR="93345">
              <a:lnSpc>
                <a:spcPct val="156100"/>
              </a:lnSpc>
              <a:spcBef>
                <a:spcPts val="250"/>
              </a:spcBef>
            </a:pPr>
            <a:r>
              <a:rPr dirty="0" sz="1100" spc="85">
                <a:latin typeface="Trebuchet MS"/>
                <a:cs typeface="Trebuchet MS"/>
              </a:rPr>
              <a:t>TRANSCRIPCIÓN</a:t>
            </a:r>
            <a:r>
              <a:rPr dirty="0" sz="1100" spc="20">
                <a:latin typeface="Trebuchet MS"/>
                <a:cs typeface="Trebuchet MS"/>
              </a:rPr>
              <a:t> </a:t>
            </a:r>
            <a:r>
              <a:rPr dirty="0" sz="1100" spc="135">
                <a:latin typeface="Trebuchet MS"/>
                <a:cs typeface="Trebuchet MS"/>
              </a:rPr>
              <a:t>DE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TRANSITORIOS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 spc="110">
                <a:latin typeface="Trebuchet MS"/>
                <a:cs typeface="Trebuchet MS"/>
              </a:rPr>
              <a:t>EN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 spc="85">
                <a:latin typeface="Trebuchet MS"/>
                <a:cs typeface="Trebuchet MS"/>
              </a:rPr>
              <a:t>LÍNEAS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130">
                <a:latin typeface="Trebuchet MS"/>
                <a:cs typeface="Trebuchet MS"/>
              </a:rPr>
              <a:t>DE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85">
                <a:latin typeface="Trebuchet MS"/>
                <a:cs typeface="Trebuchet MS"/>
              </a:rPr>
              <a:t>TRANSMISIÓN,</a:t>
            </a:r>
            <a:r>
              <a:rPr dirty="0" sz="1100" spc="40">
                <a:latin typeface="Trebuchet MS"/>
                <a:cs typeface="Trebuchet MS"/>
              </a:rPr>
              <a:t> </a:t>
            </a:r>
            <a:r>
              <a:rPr dirty="0" sz="1100" spc="100">
                <a:latin typeface="Trebuchet MS"/>
                <a:cs typeface="Trebuchet MS"/>
              </a:rPr>
              <a:t>FERNANDO </a:t>
            </a:r>
            <a:r>
              <a:rPr dirty="0" sz="1100" spc="95">
                <a:latin typeface="Trebuchet MS"/>
                <a:cs typeface="Trebuchet MS"/>
              </a:rPr>
              <a:t>GOMEZ,</a:t>
            </a:r>
            <a:r>
              <a:rPr dirty="0" sz="1100" spc="15">
                <a:latin typeface="Trebuchet MS"/>
                <a:cs typeface="Trebuchet MS"/>
              </a:rPr>
              <a:t> </a:t>
            </a:r>
            <a:r>
              <a:rPr dirty="0" sz="1100" spc="90">
                <a:latin typeface="Trebuchet MS"/>
                <a:cs typeface="Trebuchet MS"/>
              </a:rPr>
              <a:t>NOVIEMBRE,</a:t>
            </a:r>
            <a:r>
              <a:rPr dirty="0" sz="1100" spc="20">
                <a:latin typeface="Trebuchet MS"/>
                <a:cs typeface="Trebuchet MS"/>
              </a:rPr>
              <a:t> </a:t>
            </a:r>
            <a:r>
              <a:rPr dirty="0" sz="1100" spc="70">
                <a:latin typeface="Trebuchet MS"/>
                <a:cs typeface="Trebuchet MS"/>
              </a:rPr>
              <a:t>2013.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080770" y="6436359"/>
            <a:ext cx="5610860" cy="12700"/>
          </a:xfrm>
          <a:custGeom>
            <a:avLst/>
            <a:gdLst/>
            <a:ahLst/>
            <a:cxnLst/>
            <a:rect l="l" t="t" r="r" b="b"/>
            <a:pathLst>
              <a:path w="5610859" h="12700">
                <a:moveTo>
                  <a:pt x="5610860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5610860" y="12700"/>
                </a:lnTo>
                <a:lnTo>
                  <a:pt x="5610860" y="6350"/>
                </a:lnTo>
                <a:lnTo>
                  <a:pt x="5610860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Christian Cardenas</dc:creator>
  <dcterms:created xsi:type="dcterms:W3CDTF">2025-05-12T11:57:49Z</dcterms:created>
  <dcterms:modified xsi:type="dcterms:W3CDTF">2025-05-12T11:57:49Z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2016-11-14T00:00:00Z</vt:filetime>
  </property>
  <property fmtid="{D5CDD505-2E9C-101B-9397-08002B2CF9AE}" pid="3" name="Creator">
    <vt:lpwstr>Writer</vt:lpwstr>
  </property>
  <property fmtid="{D5CDD505-2E9C-101B-9397-08002B2CF9AE}" pid="4" name="Producer">
    <vt:lpwstr>LibreOffice 4.2</vt:lpwstr>
  </property>
  <property fmtid="{D5CDD505-2E9C-101B-9397-08002B2CF9AE}" pid="5" name="LastSaved">
    <vt:filetime>2016-11-14T00:00:00Z</vt:filetime>
  </property>
</Properties>
</file>